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31"/>
  </p:notesMasterIdLst>
  <p:handoutMasterIdLst>
    <p:handoutMasterId r:id="rId32"/>
  </p:handoutMasterIdLst>
  <p:sldIdLst>
    <p:sldId id="256" r:id="rId3"/>
    <p:sldId id="283" r:id="rId4"/>
    <p:sldId id="257" r:id="rId5"/>
    <p:sldId id="258" r:id="rId6"/>
    <p:sldId id="274" r:id="rId7"/>
    <p:sldId id="275" r:id="rId8"/>
    <p:sldId id="259" r:id="rId9"/>
    <p:sldId id="261" r:id="rId10"/>
    <p:sldId id="260" r:id="rId11"/>
    <p:sldId id="262" r:id="rId12"/>
    <p:sldId id="268" r:id="rId13"/>
    <p:sldId id="263" r:id="rId14"/>
    <p:sldId id="264" r:id="rId15"/>
    <p:sldId id="265" r:id="rId16"/>
    <p:sldId id="266" r:id="rId17"/>
    <p:sldId id="267" r:id="rId18"/>
    <p:sldId id="269" r:id="rId19"/>
    <p:sldId id="270" r:id="rId20"/>
    <p:sldId id="271" r:id="rId21"/>
    <p:sldId id="281" r:id="rId22"/>
    <p:sldId id="272" r:id="rId23"/>
    <p:sldId id="273" r:id="rId24"/>
    <p:sldId id="282" r:id="rId25"/>
    <p:sldId id="276" r:id="rId26"/>
    <p:sldId id="278" r:id="rId27"/>
    <p:sldId id="277" r:id="rId28"/>
    <p:sldId id="279"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d store" initials="hs" lastIdx="1" clrIdx="0">
    <p:extLst>
      <p:ext uri="{19B8F6BF-5375-455C-9EA6-DF929625EA0E}">
        <p15:presenceInfo xmlns:p15="http://schemas.microsoft.com/office/powerpoint/2012/main" userId="hd store" providerId="None"/>
      </p:ext>
    </p:extLst>
  </p:cmAuthor>
  <p:cmAuthor id="2" name="ABDALLAH KATCH" initials="AK" lastIdx="1" clrIdx="1">
    <p:extLst>
      <p:ext uri="{19B8F6BF-5375-455C-9EA6-DF929625EA0E}">
        <p15:presenceInfo xmlns:p15="http://schemas.microsoft.com/office/powerpoint/2012/main" userId="ABDALLAH KAT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660"/>
  </p:normalViewPr>
  <p:slideViewPr>
    <p:cSldViewPr snapToGrid="0">
      <p:cViewPr varScale="1">
        <p:scale>
          <a:sx n="108" d="100"/>
          <a:sy n="108" d="100"/>
        </p:scale>
        <p:origin x="82" y="30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08" y="1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42F7D7-1737-4A79-8DE8-86931D9C1DD9}" type="datetimeFigureOut">
              <a:rPr lang="en-US" smtClean="0"/>
              <a:t>6/25/2022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5619F1-2D78-45AC-AA57-407F2AA3D257}" type="slidenum">
              <a:rPr lang="en-US" smtClean="0"/>
              <a:t>‹#›</a:t>
            </a:fld>
            <a:endParaRPr lang="en-US"/>
          </a:p>
        </p:txBody>
      </p:sp>
    </p:spTree>
    <p:extLst>
      <p:ext uri="{BB962C8B-B14F-4D97-AF65-F5344CB8AC3E}">
        <p14:creationId xmlns:p14="http://schemas.microsoft.com/office/powerpoint/2010/main" val="29223631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D7DB8-934C-4CB0-9A43-D84A316733E8}" type="datetimeFigureOut">
              <a:rPr lang="en-US" smtClean="0"/>
              <a:t>6/25/2022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800" b="1" u="none"/>
            </a:lvl1pPr>
          </a:lstStyle>
          <a:p>
            <a:r>
              <a:rPr lang="ar-EG" dirty="0"/>
              <a:t>1</a:t>
            </a:r>
            <a:endParaRPr lang="en-US" dirty="0"/>
          </a:p>
        </p:txBody>
      </p:sp>
      <p:sp>
        <p:nvSpPr>
          <p:cNvPr id="7" name="Slide Number Placeholder 6"/>
          <p:cNvSpPr>
            <a:spLocks noGrp="1"/>
          </p:cNvSpPr>
          <p:nvPr>
            <p:ph type="sldNum" sz="quarter" idx="5"/>
          </p:nvPr>
        </p:nvSpPr>
        <p:spPr>
          <a:xfrm>
            <a:off x="5636029" y="8927869"/>
            <a:ext cx="1220384" cy="216132"/>
          </a:xfrm>
          <a:prstGeom prst="rect">
            <a:avLst/>
          </a:prstGeom>
        </p:spPr>
        <p:txBody>
          <a:bodyPr vert="horz" lIns="91440" tIns="45720" rIns="91440" bIns="45720" rtlCol="0" anchor="b"/>
          <a:lstStyle>
            <a:lvl1pPr algn="r">
              <a:defRPr sz="1200"/>
            </a:lvl1pPr>
          </a:lstStyle>
          <a:p>
            <a:fld id="{3CD482B5-72EA-4623-ACE3-5C99502013EF}" type="slidenum">
              <a:rPr lang="en-US" smtClean="0"/>
              <a:t>‹#›</a:t>
            </a:fld>
            <a:endParaRPr lang="en-US" dirty="0"/>
          </a:p>
        </p:txBody>
      </p:sp>
    </p:spTree>
    <p:extLst>
      <p:ext uri="{BB962C8B-B14F-4D97-AF65-F5344CB8AC3E}">
        <p14:creationId xmlns:p14="http://schemas.microsoft.com/office/powerpoint/2010/main" val="17224861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46E334-76DB-4D1C-B305-C16FCCEEF9C6}"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449468581"/>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05BD38-96EC-4EE0-8C0E-660B5F9DF112}"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1646148738"/>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12910A-B3C0-43BD-8E51-BC23F81CC6D9}"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2841202427"/>
      </p:ext>
    </p:extLst>
  </p:cSld>
  <p:clrMapOvr>
    <a:masterClrMapping/>
  </p:clrMapOvr>
  <p:transition spd="med">
    <p:pull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6A1594-6811-4552-8037-C82810F735C3}"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3056482031"/>
      </p:ext>
    </p:extLst>
  </p:cSld>
  <p:clrMapOvr>
    <a:masterClrMapping/>
  </p:clrMapOvr>
  <p:transition spd="med">
    <p:pull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A17C96-073F-4977-A03E-748BCCC35F61}"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1298899259"/>
      </p:ext>
    </p:extLst>
  </p:cSld>
  <p:clrMapOvr>
    <a:masterClrMapping/>
  </p:clrMapOvr>
  <p:transition spd="med">
    <p:pull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CB61F-1B20-41EF-B64C-F02258B74F84}"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2196985615"/>
      </p:ext>
    </p:extLst>
  </p:cSld>
  <p:clrMapOvr>
    <a:masterClrMapping/>
  </p:clrMapOvr>
  <p:transition spd="med">
    <p:pull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E95AE5-6E52-44CE-A0E5-A115D5B263C3}"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4014772738"/>
      </p:ext>
    </p:extLst>
  </p:cSld>
  <p:clrMapOvr>
    <a:masterClrMapping/>
  </p:clrMapOvr>
  <p:transition spd="med">
    <p:pull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15FBA7-7A80-4488-BCA1-20D4983D89CD}" type="datetime1">
              <a:rPr lang="en-US" smtClean="0"/>
              <a:t>6/25/2022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2258385942"/>
      </p:ext>
    </p:extLst>
  </p:cSld>
  <p:clrMapOvr>
    <a:masterClrMapping/>
  </p:clrMapOvr>
  <p:transition spd="med">
    <p:pull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CB6C9-99C3-4AA3-A073-C7F50D11CF6C}"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1558237185"/>
      </p:ext>
    </p:extLst>
  </p:cSld>
  <p:clrMapOvr>
    <a:masterClrMapping/>
  </p:clrMapOvr>
  <p:transition spd="med">
    <p:pull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5A303D-B129-44DA-A7ED-30F8713A04AE}" type="datetime1">
              <a:rPr lang="en-US" smtClean="0"/>
              <a:t>6/25/2022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710035949"/>
      </p:ext>
    </p:extLst>
  </p:cSld>
  <p:clrMapOvr>
    <a:masterClrMapping/>
  </p:clrMapOvr>
  <p:transition spd="med">
    <p:pull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89A50-1636-4A40-BF3A-3A73A07F4FC1}" type="datetime1">
              <a:rPr lang="en-US" smtClean="0"/>
              <a:t>6/25/2022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1056193287"/>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44A81C-665F-4CE1-AEDC-0F50197F62C2}"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1113374624"/>
      </p:ext>
    </p:extLst>
  </p:cSld>
  <p:clrMapOvr>
    <a:masterClrMapping/>
  </p:clrMapOvr>
  <p:transition spd="med">
    <p:pull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9B14A6-FF3B-459F-8328-760394E97F6F}"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568834747"/>
      </p:ext>
    </p:extLst>
  </p:cSld>
  <p:clrMapOvr>
    <a:masterClrMapping/>
  </p:clrMapOvr>
  <p:transition spd="med">
    <p:pull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65B019-88F2-446A-9C9D-74727FA54134}"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2266851431"/>
      </p:ext>
    </p:extLst>
  </p:cSld>
  <p:clrMapOvr>
    <a:masterClrMapping/>
  </p:clrMapOvr>
  <p:transition spd="med">
    <p:pull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1BD4F2-615A-41D5-9683-88647316BDF5}"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9EF232-B849-4B97-8AC1-93A9A0CCEEA7}" type="slidenum">
              <a:rPr lang="en-US" smtClean="0"/>
              <a:t>‹#›</a:t>
            </a:fld>
            <a:endParaRPr lang="en-US"/>
          </a:p>
        </p:txBody>
      </p:sp>
    </p:spTree>
    <p:extLst>
      <p:ext uri="{BB962C8B-B14F-4D97-AF65-F5344CB8AC3E}">
        <p14:creationId xmlns:p14="http://schemas.microsoft.com/office/powerpoint/2010/main" val="428822384"/>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675ABC-76F3-4572-A2B1-34A207D3F9AA}" type="datetime1">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1713479810"/>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58A1D3-2FD5-4DE6-96F6-A26AB05A7F62}"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291598424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FF83D4-40B7-43DA-AE43-67228B55D447}" type="datetime1">
              <a:rPr lang="en-US" smtClean="0"/>
              <a:t>6/25/2022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2780771077"/>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B256E4-754E-44C4-954D-C1DBBA033A29}" type="datetime1">
              <a:rPr lang="en-US" smtClean="0"/>
              <a:t>6/25/2022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3184249389"/>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D1B752-B89F-44B7-B819-C32EE7031845}" type="datetime1">
              <a:rPr lang="en-US" smtClean="0"/>
              <a:t>6/25/2022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249613577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BCC38C-CD6D-4A18-904C-3CEA584D9D13}"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2680178772"/>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3FDD56-C1C6-4E0E-8A11-35546A705144}" type="datetime1">
              <a:rPr lang="en-US" smtClean="0"/>
              <a:t>6/25/2022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75A78B-554B-4E41-ADB2-98D1660028AC}" type="slidenum">
              <a:rPr lang="en-US" smtClean="0"/>
              <a:t>‹#›</a:t>
            </a:fld>
            <a:endParaRPr lang="en-US"/>
          </a:p>
        </p:txBody>
      </p:sp>
    </p:spTree>
    <p:extLst>
      <p:ext uri="{BB962C8B-B14F-4D97-AF65-F5344CB8AC3E}">
        <p14:creationId xmlns:p14="http://schemas.microsoft.com/office/powerpoint/2010/main" val="1313290310"/>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F7421-C1DB-4611-B9C4-7F55F23FA1F3}" type="datetime1">
              <a:rPr lang="en-US" smtClean="0"/>
              <a:t>6/25/2022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75A78B-554B-4E41-ADB2-98D1660028AC}" type="slidenum">
              <a:rPr lang="en-US" smtClean="0"/>
              <a:t>‹#›</a:t>
            </a:fld>
            <a:endParaRPr lang="en-US"/>
          </a:p>
        </p:txBody>
      </p:sp>
    </p:spTree>
    <p:extLst>
      <p:ext uri="{BB962C8B-B14F-4D97-AF65-F5344CB8AC3E}">
        <p14:creationId xmlns:p14="http://schemas.microsoft.com/office/powerpoint/2010/main" val="30926657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pull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DFA4B-4844-4973-AE4B-0427AA1A1145}" type="datetime1">
              <a:rPr lang="en-US" smtClean="0"/>
              <a:t>6/25/2022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EF232-B849-4B97-8AC1-93A9A0CCEEA7}" type="slidenum">
              <a:rPr lang="en-US" smtClean="0"/>
              <a:t>‹#›</a:t>
            </a:fld>
            <a:endParaRPr lang="en-US"/>
          </a:p>
        </p:txBody>
      </p:sp>
    </p:spTree>
    <p:extLst>
      <p:ext uri="{BB962C8B-B14F-4D97-AF65-F5344CB8AC3E}">
        <p14:creationId xmlns:p14="http://schemas.microsoft.com/office/powerpoint/2010/main" val="2598907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0" r:id="rId6"/>
    <p:sldLayoutId id="2147483666" r:id="rId7"/>
    <p:sldLayoutId id="2147483667" r:id="rId8"/>
    <p:sldLayoutId id="2147483668" r:id="rId9"/>
    <p:sldLayoutId id="2147483669" r:id="rId10"/>
    <p:sldLayoutId id="2147483671" r:id="rId11"/>
  </p:sldLayoutIdLst>
  <p:transition spd="med">
    <p:pull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2137" y="276202"/>
            <a:ext cx="11532359" cy="2582908"/>
          </a:xfrm>
        </p:spPr>
        <p:txBody>
          <a:bodyPr/>
          <a:lstStyle/>
          <a:p>
            <a:r>
              <a:rPr lang="en-US" b="1" dirty="0">
                <a:ln w="0"/>
                <a:effectLst>
                  <a:outerShdw blurRad="38100" dist="19050" dir="2700000" algn="tl" rotWithShape="0">
                    <a:schemeClr val="dk1">
                      <a:alpha val="40000"/>
                    </a:schemeClr>
                  </a:outerShdw>
                </a:effectLst>
                <a:latin typeface="Algerian" panose="04020705040A02060702" pitchFamily="82" charset="0"/>
              </a:rPr>
              <a:t>Smart home project</a:t>
            </a:r>
          </a:p>
        </p:txBody>
      </p:sp>
      <p:sp>
        <p:nvSpPr>
          <p:cNvPr id="3" name="Slide Number Placeholder 2"/>
          <p:cNvSpPr>
            <a:spLocks noGrp="1"/>
          </p:cNvSpPr>
          <p:nvPr>
            <p:ph type="sldNum" sz="quarter" idx="12"/>
          </p:nvPr>
        </p:nvSpPr>
        <p:spPr>
          <a:xfrm>
            <a:off x="9092484" y="6216673"/>
            <a:ext cx="2743200" cy="365125"/>
          </a:xfrm>
        </p:spPr>
        <p:txBody>
          <a:bodyPr/>
          <a:lstStyle/>
          <a:p>
            <a:fld id="{21A00247-85A8-4221-9BDC-872C6C8F3369}" type="slidenum">
              <a:rPr lang="en-US" smtClean="0"/>
              <a:t>1</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26" y="95535"/>
            <a:ext cx="11900848" cy="97341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387" y="3018512"/>
            <a:ext cx="6339097" cy="2843235"/>
          </a:xfrm>
          <a:prstGeom prst="rect">
            <a:avLst/>
          </a:prstGeom>
        </p:spPr>
      </p:pic>
    </p:spTree>
    <p:extLst>
      <p:ext uri="{BB962C8B-B14F-4D97-AF65-F5344CB8AC3E}">
        <p14:creationId xmlns:p14="http://schemas.microsoft.com/office/powerpoint/2010/main" val="11102614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642" y="119465"/>
            <a:ext cx="5576248" cy="917765"/>
          </a:xfrm>
        </p:spPr>
        <p:txBody>
          <a:bodyPr>
            <a:normAutofit/>
          </a:bodyPr>
          <a:lstStyle/>
          <a:p>
            <a:r>
              <a:rPr lang="en-US" sz="2800" b="1" u="sng" dirty="0" err="1" smtClean="0">
                <a:effectLst>
                  <a:outerShdw blurRad="38100" dist="38100" dir="2700000" algn="tl">
                    <a:srgbClr val="000000">
                      <a:alpha val="43137"/>
                    </a:srgbClr>
                  </a:outerShdw>
                </a:effectLst>
                <a:latin typeface="Arial Rounded MT Bold" panose="020F0704030504030204" pitchFamily="34" charset="0"/>
              </a:rPr>
              <a:t>Arduino</a:t>
            </a:r>
            <a:r>
              <a:rPr lang="en-US" sz="2800" b="1" u="sng" dirty="0" smtClean="0">
                <a:effectLst>
                  <a:outerShdw blurRad="38100" dist="38100" dir="2700000" algn="tl">
                    <a:srgbClr val="000000">
                      <a:alpha val="43137"/>
                    </a:srgbClr>
                  </a:outerShdw>
                </a:effectLst>
                <a:latin typeface="Arial Rounded MT Bold" panose="020F0704030504030204" pitchFamily="34" charset="0"/>
              </a:rPr>
              <a:t>-</a:t>
            </a:r>
            <a:r>
              <a:rPr lang="en-US" sz="3200" b="1" u="sng" dirty="0" smtClean="0">
                <a:effectLst>
                  <a:outerShdw blurRad="38100" dist="38100" dir="2700000" algn="tl">
                    <a:srgbClr val="000000">
                      <a:alpha val="43137"/>
                    </a:srgbClr>
                  </a:outerShdw>
                </a:effectLst>
                <a:latin typeface="Arial Rounded MT Bold" panose="020F0704030504030204" pitchFamily="34" charset="0"/>
              </a:rPr>
              <a:t> board-</a:t>
            </a:r>
            <a:r>
              <a:rPr lang="en-US" sz="3200" b="1" u="sng" dirty="0" err="1" smtClean="0">
                <a:effectLst>
                  <a:outerShdw blurRad="38100" dist="38100" dir="2700000" algn="tl">
                    <a:srgbClr val="000000">
                      <a:alpha val="43137"/>
                    </a:srgbClr>
                  </a:outerShdw>
                </a:effectLst>
                <a:latin typeface="Arial Rounded MT Bold" panose="020F0704030504030204" pitchFamily="34" charset="0"/>
              </a:rPr>
              <a:t>uno</a:t>
            </a:r>
            <a:r>
              <a:rPr lang="en-US" sz="3200" b="1" u="sng" dirty="0" smtClean="0">
                <a:effectLst>
                  <a:outerShdw blurRad="38100" dist="38100" dir="2700000" algn="tl">
                    <a:srgbClr val="000000">
                      <a:alpha val="43137"/>
                    </a:srgbClr>
                  </a:outerShdw>
                </a:effectLst>
                <a:latin typeface="Arial Rounded MT Bold" panose="020F0704030504030204" pitchFamily="34" charset="0"/>
              </a:rPr>
              <a:t> :</a:t>
            </a:r>
            <a:endParaRPr lang="en-US" sz="3200" b="1"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278642" y="1225124"/>
            <a:ext cx="10515600" cy="4793539"/>
          </a:xfrm>
        </p:spPr>
        <p:txBody>
          <a:bodyPr>
            <a:normAutofit/>
          </a:bodyPr>
          <a:lstStyle/>
          <a:p>
            <a:r>
              <a:rPr lang="en-US" sz="2000" b="1" dirty="0" err="1">
                <a:latin typeface="Arial Rounded MT Bold" panose="020F0704030504030204" pitchFamily="34" charset="0"/>
              </a:rPr>
              <a:t>Arduino</a:t>
            </a:r>
            <a:r>
              <a:rPr lang="en-US" sz="2000" dirty="0">
                <a:latin typeface="Arial Rounded MT Bold" panose="020F0704030504030204" pitchFamily="34" charset="0"/>
              </a:rPr>
              <a:t> </a:t>
            </a:r>
            <a:r>
              <a:rPr lang="en-US" sz="1800" dirty="0">
                <a:latin typeface="Arial Rounded MT Bold" panose="020F0704030504030204" pitchFamily="34" charset="0"/>
              </a:rPr>
              <a:t>is an open source platform that is used to build electronic projects. The </a:t>
            </a:r>
            <a:r>
              <a:rPr lang="en-US" sz="1800" dirty="0" err="1">
                <a:latin typeface="Arial Rounded MT Bold" panose="020F0704030504030204" pitchFamily="34" charset="0"/>
              </a:rPr>
              <a:t>Arduino</a:t>
            </a:r>
            <a:r>
              <a:rPr lang="en-US" sz="1800" dirty="0">
                <a:latin typeface="Arial Rounded MT Bold" panose="020F0704030504030204" pitchFamily="34" charset="0"/>
              </a:rPr>
              <a:t> consists of a programmable circuit board (called a microcontroller) and a programming part, an integrated development environment (IDE) running on a computer that is used to write and upload code from the computer to the </a:t>
            </a:r>
            <a:r>
              <a:rPr lang="en-US" sz="1800" dirty="0" err="1">
                <a:latin typeface="Arial Rounded MT Bold" panose="020F0704030504030204" pitchFamily="34" charset="0"/>
              </a:rPr>
              <a:t>Arduino</a:t>
            </a:r>
            <a:r>
              <a:rPr lang="en-US" sz="1800" dirty="0">
                <a:latin typeface="Arial Rounded MT Bold" panose="020F0704030504030204" pitchFamily="34" charset="0"/>
              </a:rPr>
              <a:t> board. </a:t>
            </a:r>
          </a:p>
          <a:p>
            <a:endParaRPr lang="en-US" sz="2000" dirty="0">
              <a:latin typeface="Arial Rounded MT Bold" panose="020F0704030504030204" pitchFamily="34" charset="0"/>
            </a:endParaRPr>
          </a:p>
        </p:txBody>
      </p:sp>
      <p:sp>
        <p:nvSpPr>
          <p:cNvPr id="7" name="Slide Number Placeholder 6"/>
          <p:cNvSpPr>
            <a:spLocks noGrp="1"/>
          </p:cNvSpPr>
          <p:nvPr>
            <p:ph type="sldNum" sz="quarter" idx="12"/>
          </p:nvPr>
        </p:nvSpPr>
        <p:spPr/>
        <p:txBody>
          <a:bodyPr/>
          <a:lstStyle/>
          <a:p>
            <a:fld id="{21A00247-85A8-4221-9BDC-872C6C8F3369}" type="slidenum">
              <a:rPr lang="en-US" smtClean="0"/>
              <a:t>10</a:t>
            </a:fld>
            <a:endParaRPr lang="en-US"/>
          </a:p>
        </p:txBody>
      </p:sp>
      <p:pic>
        <p:nvPicPr>
          <p:cNvPr id="4" name="Picture 3"/>
          <p:cNvPicPr>
            <a:picLocks noChangeAspect="1"/>
          </p:cNvPicPr>
          <p:nvPr/>
        </p:nvPicPr>
        <p:blipFill>
          <a:blip r:embed="rId2"/>
          <a:stretch>
            <a:fillRect/>
          </a:stretch>
        </p:blipFill>
        <p:spPr>
          <a:xfrm>
            <a:off x="2224055" y="3151054"/>
            <a:ext cx="2639201" cy="286760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711" y="3119886"/>
            <a:ext cx="2929943" cy="2929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84053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par>
                          <p:cTn id="23" fill="hold">
                            <p:stCondLst>
                              <p:cond delay="2000"/>
                            </p:stCondLst>
                            <p:childTnLst>
                              <p:par>
                                <p:cTn id="24" presetID="49" presetClass="entr" presetSubtype="0" decel="10000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 calcmode="lin" valueType="num">
                                      <p:cBhvr>
                                        <p:cTn id="28" dur="500" fill="hold"/>
                                        <p:tgtEl>
                                          <p:spTgt spid="6"/>
                                        </p:tgtEl>
                                        <p:attrNameLst>
                                          <p:attrName>style.rotation</p:attrName>
                                        </p:attrNameLst>
                                      </p:cBhvr>
                                      <p:tavLst>
                                        <p:tav tm="0">
                                          <p:val>
                                            <p:fltVal val="360"/>
                                          </p:val>
                                        </p:tav>
                                        <p:tav tm="100000">
                                          <p:val>
                                            <p:fltVal val="0"/>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69" y="218761"/>
            <a:ext cx="8042287" cy="779731"/>
          </a:xfrm>
        </p:spPr>
        <p:txBody>
          <a:bodyPr>
            <a:normAutofit fontScale="90000"/>
          </a:bodyPr>
          <a:lstStyle/>
          <a:p>
            <a:r>
              <a:rPr lang="pt-BR" sz="3200" dirty="0"/>
              <a:t> </a:t>
            </a:r>
            <a:r>
              <a:rPr lang="pt-BR"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ESP8266 ESP-12E </a:t>
            </a:r>
            <a:r>
              <a:rPr lang="pt-BR" sz="3200" b="1" u="sng" dirty="0" smtClean="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NodeMcu </a:t>
            </a:r>
            <a:r>
              <a:rPr lang="pt-BR"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LUA CP2102:</a:t>
            </a:r>
            <a:r>
              <a:rPr lang="en-US"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
            </a:r>
            <a:br>
              <a:rPr lang="en-US"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br>
            <a:endParaRPr lang="en-US"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endParaRPr>
          </a:p>
        </p:txBody>
      </p:sp>
      <p:sp>
        <p:nvSpPr>
          <p:cNvPr id="3" name="Content Placeholder 2"/>
          <p:cNvSpPr>
            <a:spLocks noGrp="1"/>
          </p:cNvSpPr>
          <p:nvPr>
            <p:ph idx="1"/>
          </p:nvPr>
        </p:nvSpPr>
        <p:spPr>
          <a:xfrm>
            <a:off x="463639" y="1104408"/>
            <a:ext cx="10452279" cy="4974420"/>
          </a:xfrm>
        </p:spPr>
        <p:txBody>
          <a:bodyPr>
            <a:normAutofit/>
          </a:bodyPr>
          <a:lstStyle/>
          <a:p>
            <a:r>
              <a:rPr lang="en-US" sz="2000" dirty="0">
                <a:latin typeface="Arial Rounded MT Bold" panose="020F0704030504030204" pitchFamily="34" charset="0"/>
              </a:rPr>
              <a:t>It is a </a:t>
            </a:r>
            <a:r>
              <a:rPr lang="en-US" sz="2000" b="1" dirty="0">
                <a:latin typeface="Arial Rounded MT Bold" panose="020F0704030504030204" pitchFamily="34" charset="0"/>
              </a:rPr>
              <a:t>highly integrated chip designed </a:t>
            </a:r>
            <a:r>
              <a:rPr lang="en-US" sz="2000" dirty="0">
                <a:latin typeface="Arial Rounded MT Bold" panose="020F0704030504030204" pitchFamily="34" charset="0"/>
              </a:rPr>
              <a:t>for network needs and provides a self-solving Wi-Fi problem allowing it to host the application.</a:t>
            </a:r>
          </a:p>
        </p:txBody>
      </p:sp>
      <p:sp>
        <p:nvSpPr>
          <p:cNvPr id="6" name="Slide Number Placeholder 5"/>
          <p:cNvSpPr>
            <a:spLocks noGrp="1"/>
          </p:cNvSpPr>
          <p:nvPr>
            <p:ph type="sldNum" sz="quarter" idx="12"/>
          </p:nvPr>
        </p:nvSpPr>
        <p:spPr/>
        <p:txBody>
          <a:bodyPr/>
          <a:lstStyle/>
          <a:p>
            <a:fld id="{21A00247-85A8-4221-9BDC-872C6C8F3369}" type="slidenum">
              <a:rPr lang="en-US" smtClean="0"/>
              <a:t>11</a:t>
            </a:fld>
            <a:endParaRPr lang="en-US"/>
          </a:p>
        </p:txBody>
      </p:sp>
      <p:pic>
        <p:nvPicPr>
          <p:cNvPr id="4" name="Picture 3"/>
          <p:cNvPicPr>
            <a:picLocks noChangeAspect="1"/>
          </p:cNvPicPr>
          <p:nvPr/>
        </p:nvPicPr>
        <p:blipFill>
          <a:blip r:embed="rId2"/>
          <a:stretch>
            <a:fillRect/>
          </a:stretch>
        </p:blipFill>
        <p:spPr>
          <a:xfrm>
            <a:off x="2281728" y="2501564"/>
            <a:ext cx="1975275" cy="262760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208646" y="2437550"/>
            <a:ext cx="2510352" cy="2755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69948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45"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2000"/>
                                        <p:tgtEl>
                                          <p:spTgt spid="4"/>
                                        </p:tgtEl>
                                      </p:cBhvr>
                                    </p:animEffect>
                                    <p:anim calcmode="lin" valueType="num">
                                      <p:cBhvr>
                                        <p:cTn id="21" dur="2000" fill="hold"/>
                                        <p:tgtEl>
                                          <p:spTgt spid="4"/>
                                        </p:tgtEl>
                                        <p:attrNameLst>
                                          <p:attrName>ppt_w</p:attrName>
                                        </p:attrNameLst>
                                      </p:cBhvr>
                                      <p:tavLst>
                                        <p:tav tm="0" fmla="#ppt_w*sin(2.5*pi*$)">
                                          <p:val>
                                            <p:fltVal val="0"/>
                                          </p:val>
                                        </p:tav>
                                        <p:tav tm="100000">
                                          <p:val>
                                            <p:fltVal val="1"/>
                                          </p:val>
                                        </p:tav>
                                      </p:tavLst>
                                    </p:anim>
                                    <p:anim calcmode="lin" valueType="num">
                                      <p:cBhvr>
                                        <p:cTn id="22" dur="2000" fill="hold"/>
                                        <p:tgtEl>
                                          <p:spTgt spid="4"/>
                                        </p:tgtEl>
                                        <p:attrNameLst>
                                          <p:attrName>ppt_h</p:attrName>
                                        </p:attrNameLst>
                                      </p:cBhvr>
                                      <p:tavLst>
                                        <p:tav tm="0">
                                          <p:val>
                                            <p:strVal val="#ppt_h"/>
                                          </p:val>
                                        </p:tav>
                                        <p:tav tm="100000">
                                          <p:val>
                                            <p:strVal val="#ppt_h"/>
                                          </p:val>
                                        </p:tav>
                                      </p:tavLst>
                                    </p:anim>
                                  </p:childTnLst>
                                </p:cTn>
                              </p:par>
                            </p:childTnLst>
                          </p:cTn>
                        </p:par>
                        <p:par>
                          <p:cTn id="23" fill="hold">
                            <p:stCondLst>
                              <p:cond delay="3500"/>
                            </p:stCondLst>
                            <p:childTnLst>
                              <p:par>
                                <p:cTn id="24" presetID="26"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5" y="242296"/>
            <a:ext cx="4640240" cy="658457"/>
          </a:xfrm>
        </p:spPr>
        <p:txBody>
          <a:bodyPr>
            <a:normAutofit fontScale="90000"/>
          </a:bodyPr>
          <a:lstStyle/>
          <a:p>
            <a:r>
              <a:rPr lang="en-US"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Servo</a:t>
            </a:r>
            <a:r>
              <a:rPr lang="en-US" sz="3200"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 </a:t>
            </a:r>
            <a:r>
              <a:rPr lang="en-US" sz="3200" b="1"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motor</a:t>
            </a:r>
            <a:r>
              <a:rPr lang="en-US" sz="3200" u="sng" dirty="0">
                <a:effectLst>
                  <a:outerShdw blurRad="38100" dist="38100" dir="2700000" algn="tl">
                    <a:srgbClr val="000000">
                      <a:alpha val="43137"/>
                    </a:srgbClr>
                  </a:outerShdw>
                </a:effectLst>
                <a:latin typeface="Arial Rounded MT Bold" panose="020F0704030504030204" pitchFamily="34" charset="0"/>
                <a:cs typeface="Arial" panose="020B0604020202020204" pitchFamily="34" charset="0"/>
              </a:rPr>
              <a:t> micro </a:t>
            </a:r>
            <a:r>
              <a:rPr lang="en-US" sz="3200" dirty="0">
                <a:effectLst>
                  <a:outerShdw blurRad="38100" dist="38100" dir="2700000" algn="tl">
                    <a:srgbClr val="000000">
                      <a:alpha val="43137"/>
                    </a:srgbClr>
                  </a:outerShdw>
                </a:effectLst>
                <a:latin typeface="Arial Rounded MT Bold" panose="020F0704030504030204" pitchFamily="34" charset="0"/>
              </a:rPr>
              <a:t>(180):</a:t>
            </a:r>
          </a:p>
        </p:txBody>
      </p:sp>
      <p:sp>
        <p:nvSpPr>
          <p:cNvPr id="3" name="Content Placeholder 2"/>
          <p:cNvSpPr>
            <a:spLocks noGrp="1"/>
          </p:cNvSpPr>
          <p:nvPr>
            <p:ph idx="1"/>
          </p:nvPr>
        </p:nvSpPr>
        <p:spPr>
          <a:xfrm>
            <a:off x="204715" y="1184180"/>
            <a:ext cx="11723428" cy="5339450"/>
          </a:xfrm>
        </p:spPr>
        <p:txBody>
          <a:bodyPr>
            <a:normAutofit/>
          </a:bodyPr>
          <a:lstStyle/>
          <a:p>
            <a:r>
              <a:rPr lang="en-US" sz="2000" b="1" dirty="0">
                <a:latin typeface="Arial Rounded MT Bold" panose="020F0704030504030204" pitchFamily="34" charset="0"/>
              </a:rPr>
              <a:t>A servo </a:t>
            </a:r>
            <a:r>
              <a:rPr lang="en-US" sz="2000" dirty="0">
                <a:latin typeface="Arial Rounded MT Bold" panose="020F0704030504030204" pitchFamily="34" charset="0"/>
              </a:rPr>
              <a:t>is a motor that can rotate at a certain angle by preprogramming it via </a:t>
            </a:r>
            <a:r>
              <a:rPr lang="en-US" sz="2000" dirty="0" err="1">
                <a:latin typeface="Arial Rounded MT Bold" panose="020F0704030504030204" pitchFamily="34" charset="0"/>
              </a:rPr>
              <a:t>Arduino</a:t>
            </a:r>
            <a:r>
              <a:rPr lang="en-US" sz="2000" dirty="0">
                <a:latin typeface="Arial Rounded MT Bold" panose="020F0704030504030204" pitchFamily="34" charset="0"/>
              </a:rPr>
              <a:t> or any electronic circuit.</a:t>
            </a:r>
          </a:p>
          <a:p>
            <a:endParaRPr lang="en-US" sz="2000" b="1"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12</a:t>
            </a:fld>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28504" r="576" b="21599"/>
          <a:stretch/>
        </p:blipFill>
        <p:spPr>
          <a:xfrm>
            <a:off x="1396940" y="2656348"/>
            <a:ext cx="3852579" cy="2802756"/>
          </a:xfrm>
          <a:prstGeom prst="rect">
            <a:avLst/>
          </a:prstGeom>
          <a:ln>
            <a:noFill/>
          </a:ln>
          <a:effectLst>
            <a:outerShdw blurRad="292100" dist="139700" dir="2700000" algn="tl" rotWithShape="0">
              <a:srgbClr val="333333">
                <a:alpha val="65000"/>
              </a:srgbClr>
            </a:outerShdw>
          </a:effectLst>
        </p:spPr>
      </p:pic>
      <p:pic>
        <p:nvPicPr>
          <p:cNvPr id="5" name="Content Placeholder 4"/>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250675" y="2733236"/>
            <a:ext cx="3944203" cy="2725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51566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80">
                                          <p:stCondLst>
                                            <p:cond delay="0"/>
                                          </p:stCondLst>
                                        </p:cTn>
                                        <p:tgtEl>
                                          <p:spTgt spid="4"/>
                                        </p:tgtEl>
                                      </p:cBhvr>
                                    </p:animEffect>
                                    <p:anim calcmode="lin" valueType="num">
                                      <p:cBhvr>
                                        <p:cTn id="2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6" dur="26">
                                          <p:stCondLst>
                                            <p:cond delay="650"/>
                                          </p:stCondLst>
                                        </p:cTn>
                                        <p:tgtEl>
                                          <p:spTgt spid="4"/>
                                        </p:tgtEl>
                                      </p:cBhvr>
                                      <p:to x="100000" y="60000"/>
                                    </p:animScale>
                                    <p:animScale>
                                      <p:cBhvr>
                                        <p:cTn id="27" dur="166" decel="50000">
                                          <p:stCondLst>
                                            <p:cond delay="676"/>
                                          </p:stCondLst>
                                        </p:cTn>
                                        <p:tgtEl>
                                          <p:spTgt spid="4"/>
                                        </p:tgtEl>
                                      </p:cBhvr>
                                      <p:to x="100000" y="100000"/>
                                    </p:animScale>
                                    <p:animScale>
                                      <p:cBhvr>
                                        <p:cTn id="28" dur="26">
                                          <p:stCondLst>
                                            <p:cond delay="1312"/>
                                          </p:stCondLst>
                                        </p:cTn>
                                        <p:tgtEl>
                                          <p:spTgt spid="4"/>
                                        </p:tgtEl>
                                      </p:cBhvr>
                                      <p:to x="100000" y="80000"/>
                                    </p:animScale>
                                    <p:animScale>
                                      <p:cBhvr>
                                        <p:cTn id="29" dur="166" decel="50000">
                                          <p:stCondLst>
                                            <p:cond delay="1338"/>
                                          </p:stCondLst>
                                        </p:cTn>
                                        <p:tgtEl>
                                          <p:spTgt spid="4"/>
                                        </p:tgtEl>
                                      </p:cBhvr>
                                      <p:to x="100000" y="100000"/>
                                    </p:animScale>
                                    <p:animScale>
                                      <p:cBhvr>
                                        <p:cTn id="30" dur="26">
                                          <p:stCondLst>
                                            <p:cond delay="1642"/>
                                          </p:stCondLst>
                                        </p:cTn>
                                        <p:tgtEl>
                                          <p:spTgt spid="4"/>
                                        </p:tgtEl>
                                      </p:cBhvr>
                                      <p:to x="100000" y="90000"/>
                                    </p:animScale>
                                    <p:animScale>
                                      <p:cBhvr>
                                        <p:cTn id="31" dur="166" decel="50000">
                                          <p:stCondLst>
                                            <p:cond delay="1668"/>
                                          </p:stCondLst>
                                        </p:cTn>
                                        <p:tgtEl>
                                          <p:spTgt spid="4"/>
                                        </p:tgtEl>
                                      </p:cBhvr>
                                      <p:to x="100000" y="100000"/>
                                    </p:animScale>
                                    <p:animScale>
                                      <p:cBhvr>
                                        <p:cTn id="32" dur="26">
                                          <p:stCondLst>
                                            <p:cond delay="1808"/>
                                          </p:stCondLst>
                                        </p:cTn>
                                        <p:tgtEl>
                                          <p:spTgt spid="4"/>
                                        </p:tgtEl>
                                      </p:cBhvr>
                                      <p:to x="100000" y="95000"/>
                                    </p:animScale>
                                    <p:animScale>
                                      <p:cBhvr>
                                        <p:cTn id="33" dur="166" decel="50000">
                                          <p:stCondLst>
                                            <p:cond delay="1834"/>
                                          </p:stCondLst>
                                        </p:cTn>
                                        <p:tgtEl>
                                          <p:spTgt spid="4"/>
                                        </p:tgtEl>
                                      </p:cBhvr>
                                      <p:to x="100000" y="100000"/>
                                    </p:animScale>
                                  </p:childTnLst>
                                </p:cTn>
                              </p:par>
                            </p:childTnLst>
                          </p:cTn>
                        </p:par>
                        <p:par>
                          <p:cTn id="34" fill="hold">
                            <p:stCondLst>
                              <p:cond delay="3500"/>
                            </p:stCondLst>
                            <p:childTnLst>
                              <p:par>
                                <p:cTn id="35" presetID="49" presetClass="entr" presetSubtype="0" decel="10000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 calcmode="lin" valueType="num">
                                      <p:cBhvr>
                                        <p:cTn id="39" dur="500" fill="hold"/>
                                        <p:tgtEl>
                                          <p:spTgt spid="5"/>
                                        </p:tgtEl>
                                        <p:attrNameLst>
                                          <p:attrName>style.rotation</p:attrName>
                                        </p:attrNameLst>
                                      </p:cBhvr>
                                      <p:tavLst>
                                        <p:tav tm="0">
                                          <p:val>
                                            <p:fltVal val="360"/>
                                          </p:val>
                                        </p:tav>
                                        <p:tav tm="100000">
                                          <p:val>
                                            <p:fltVal val="0"/>
                                          </p:val>
                                        </p:tav>
                                      </p:tavLst>
                                    </p:anim>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282946"/>
            <a:ext cx="6193665" cy="227303"/>
          </a:xfrm>
        </p:spPr>
        <p:txBody>
          <a:bodyPr>
            <a:noAutofit/>
          </a:bodyPr>
          <a:lstStyle/>
          <a:p>
            <a:r>
              <a:rPr lang="ar-EG" sz="3200" b="1" u="sng" dirty="0">
                <a:effectLst>
                  <a:outerShdw blurRad="38100" dist="38100" dir="2700000" algn="tl">
                    <a:srgbClr val="000000">
                      <a:alpha val="43137"/>
                    </a:srgbClr>
                  </a:outerShdw>
                </a:effectLst>
              </a:rPr>
              <a:t> </a:t>
            </a:r>
            <a:r>
              <a:rPr lang="en-US" sz="3200" b="1" u="sng" dirty="0">
                <a:effectLst>
                  <a:outerShdw blurRad="38100" dist="38100" dir="2700000" algn="tl">
                    <a:srgbClr val="000000">
                      <a:alpha val="43137"/>
                    </a:srgbClr>
                  </a:outerShdw>
                </a:effectLst>
                <a:latin typeface="Arial Rounded MT Bold" panose="020F0704030504030204" pitchFamily="34" charset="0"/>
              </a:rPr>
              <a:t>Ultrasonic</a:t>
            </a:r>
            <a:r>
              <a:rPr lang="en-US" sz="3200" b="1" i="1" u="sng" dirty="0">
                <a:effectLst>
                  <a:outerShdw blurRad="38100" dist="38100" dir="2700000" algn="tl">
                    <a:srgbClr val="000000">
                      <a:alpha val="43137"/>
                    </a:srgbClr>
                  </a:outerShdw>
                </a:effectLst>
              </a:rPr>
              <a:t> </a:t>
            </a:r>
            <a:r>
              <a:rPr lang="en-US" sz="3600" b="1" u="sng" dirty="0">
                <a:effectLst>
                  <a:outerShdw blurRad="38100" dist="38100" dir="2700000" algn="tl">
                    <a:srgbClr val="000000">
                      <a:alpha val="43137"/>
                    </a:srgbClr>
                  </a:outerShdw>
                </a:effectLst>
                <a:latin typeface="Arial Rounded MT Bold" panose="020F0704030504030204" pitchFamily="34" charset="0"/>
              </a:rPr>
              <a:t>sensor</a:t>
            </a:r>
            <a:r>
              <a:rPr lang="en-US" sz="3200" b="1" i="1" u="sng" dirty="0">
                <a:effectLst>
                  <a:outerShdw blurRad="38100" dist="38100" dir="2700000" algn="tl">
                    <a:srgbClr val="000000">
                      <a:alpha val="43137"/>
                    </a:srgbClr>
                  </a:outerShdw>
                </a:effectLst>
              </a:rPr>
              <a:t> </a:t>
            </a:r>
            <a:r>
              <a:rPr lang="ar-EG" sz="3600" b="1" u="sng" dirty="0">
                <a:effectLst>
                  <a:outerShdw blurRad="38100" dist="38100" dir="2700000" algn="tl">
                    <a:srgbClr val="000000">
                      <a:alpha val="43137"/>
                    </a:srgbClr>
                  </a:outerShdw>
                </a:effectLst>
                <a:latin typeface="Arial Rounded MT Bold" panose="020F0704030504030204" pitchFamily="34" charset="0"/>
              </a:rPr>
              <a:t>)</a:t>
            </a:r>
            <a:r>
              <a:rPr lang="en-US" sz="3600" b="1" u="sng" dirty="0">
                <a:effectLst>
                  <a:outerShdw blurRad="38100" dist="38100" dir="2700000" algn="tl">
                    <a:srgbClr val="000000">
                      <a:alpha val="43137"/>
                    </a:srgbClr>
                  </a:outerShdw>
                </a:effectLst>
                <a:latin typeface="Arial Rounded MT Bold" panose="020F0704030504030204" pitchFamily="34" charset="0"/>
              </a:rPr>
              <a:t>SR04</a:t>
            </a:r>
            <a:r>
              <a:rPr lang="ar-EG" sz="3600" b="1" u="sng" dirty="0">
                <a:effectLst>
                  <a:outerShdw blurRad="38100" dist="38100" dir="2700000" algn="tl">
                    <a:srgbClr val="000000">
                      <a:alpha val="43137"/>
                    </a:srgbClr>
                  </a:outerShdw>
                </a:effectLst>
                <a:latin typeface="Arial Rounded MT Bold" panose="020F0704030504030204" pitchFamily="34" charset="0"/>
              </a:rPr>
              <a:t>(</a:t>
            </a:r>
            <a:r>
              <a:rPr lang="en-US" sz="3600" b="1" u="sng" dirty="0">
                <a:effectLst>
                  <a:outerShdw blurRad="38100" dist="38100" dir="2700000" algn="tl">
                    <a:srgbClr val="000000">
                      <a:alpha val="43137"/>
                    </a:srgbClr>
                  </a:outerShdw>
                </a:effectLst>
                <a:latin typeface="Arial Rounded MT Bold" panose="020F0704030504030204" pitchFamily="34" charset="0"/>
              </a:rPr>
              <a:t>:</a:t>
            </a:r>
          </a:p>
        </p:txBody>
      </p:sp>
      <p:sp>
        <p:nvSpPr>
          <p:cNvPr id="3" name="Content Placeholder 2"/>
          <p:cNvSpPr>
            <a:spLocks noGrp="1"/>
          </p:cNvSpPr>
          <p:nvPr>
            <p:ph idx="1"/>
          </p:nvPr>
        </p:nvSpPr>
        <p:spPr>
          <a:xfrm>
            <a:off x="245772" y="1030310"/>
            <a:ext cx="11108028" cy="5146653"/>
          </a:xfrm>
        </p:spPr>
        <p:txBody>
          <a:bodyPr>
            <a:normAutofit/>
          </a:bodyPr>
          <a:lstStyle/>
          <a:p>
            <a:r>
              <a:rPr lang="en-US" sz="2000" b="1" dirty="0">
                <a:latin typeface="Arial Rounded MT Bold" panose="020F0704030504030204" pitchFamily="34" charset="0"/>
              </a:rPr>
              <a:t>The HC-SR04 </a:t>
            </a:r>
            <a:r>
              <a:rPr lang="en-US" sz="2000" dirty="0">
                <a:latin typeface="Arial Rounded MT Bold" panose="020F0704030504030204" pitchFamily="34" charset="0"/>
              </a:rPr>
              <a:t>Ultrasound Sensor is a sensor that can measure distance. It emits ultrasound at 40,000 Hz (40 kHz) which travels through the air and if there is an object or obstacle in its path it will bounce back into the unit.</a:t>
            </a:r>
          </a:p>
          <a:p>
            <a:endParaRPr lang="en-US" sz="1800"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13</a:t>
            </a:fld>
            <a:endParaRPr lang="en-US"/>
          </a:p>
        </p:txBody>
      </p:sp>
      <p:pic>
        <p:nvPicPr>
          <p:cNvPr id="4" name="Picture 3"/>
          <p:cNvPicPr>
            <a:picLocks noChangeAspect="1"/>
          </p:cNvPicPr>
          <p:nvPr/>
        </p:nvPicPr>
        <p:blipFill>
          <a:blip r:embed="rId2"/>
          <a:stretch>
            <a:fillRect/>
          </a:stretch>
        </p:blipFill>
        <p:spPr>
          <a:xfrm>
            <a:off x="1411971" y="2936384"/>
            <a:ext cx="3404727" cy="21250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194738" y="2936384"/>
            <a:ext cx="3477295" cy="2125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7420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17"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strVal val="#ppt_h"/>
                                          </p:val>
                                        </p:tav>
                                        <p:tav tm="100000">
                                          <p:val>
                                            <p:strVal val="#ppt_h"/>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style.rotation</p:attrName>
                                        </p:attrNameLst>
                                      </p:cBhvr>
                                      <p:tavLst>
                                        <p:tav tm="0">
                                          <p:val>
                                            <p:fltVal val="90"/>
                                          </p:val>
                                        </p:tav>
                                        <p:tav tm="100000">
                                          <p:val>
                                            <p:fltVal val="0"/>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7" y="365125"/>
            <a:ext cx="4031086" cy="755338"/>
          </a:xfrm>
        </p:spPr>
        <p:txBody>
          <a:bodyPr>
            <a:no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Relay 1 port :</a:t>
            </a:r>
            <a:r>
              <a:rPr lang="en-US" u="sng" dirty="0">
                <a:effectLst>
                  <a:outerShdw blurRad="38100" dist="38100" dir="2700000" algn="tl">
                    <a:srgbClr val="000000">
                      <a:alpha val="43137"/>
                    </a:srgbClr>
                  </a:outerShdw>
                </a:effectLst>
                <a:latin typeface="Arial Rounded MT Bold" panose="020F0704030504030204" pitchFamily="34" charset="0"/>
              </a:rPr>
              <a:t/>
            </a:r>
            <a:br>
              <a:rPr lang="en-US" u="sng" dirty="0">
                <a:effectLst>
                  <a:outerShdw blurRad="38100" dist="38100" dir="2700000" algn="tl">
                    <a:srgbClr val="000000">
                      <a:alpha val="43137"/>
                    </a:srgbClr>
                  </a:outerShdw>
                </a:effectLst>
                <a:latin typeface="Arial Rounded MT Bold" panose="020F0704030504030204" pitchFamily="34" charset="0"/>
              </a:rPr>
            </a:br>
            <a:endParaRPr lang="en-US" u="sng"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283337" y="850006"/>
            <a:ext cx="11616742" cy="5692462"/>
          </a:xfrm>
        </p:spPr>
        <p:txBody>
          <a:bodyPr/>
          <a:lstStyle/>
          <a:p>
            <a:r>
              <a:rPr lang="en-US" dirty="0">
                <a:latin typeface="Arial Rounded MT Bold" panose="020F0704030504030204" pitchFamily="34" charset="0"/>
              </a:rPr>
              <a:t> </a:t>
            </a:r>
            <a:r>
              <a:rPr lang="en-US" sz="2000" b="1" dirty="0">
                <a:latin typeface="Arial Rounded MT Bold" panose="020F0704030504030204" pitchFamily="34" charset="0"/>
              </a:rPr>
              <a:t>the electrical switch </a:t>
            </a:r>
            <a:r>
              <a:rPr lang="en-US" sz="2000" dirty="0">
                <a:latin typeface="Arial Rounded MT Bold" panose="020F0704030504030204" pitchFamily="34" charset="0"/>
              </a:rPr>
              <a:t>:It opens and closes a circuit called the power circuit under the control of another circuit called the control circuit, and then performs the function of electrical insulation or what is known as galvanic isolation between the two circuits.</a:t>
            </a:r>
          </a:p>
          <a:p>
            <a:endParaRPr lang="en-US" dirty="0">
              <a:latin typeface="Arial Rounded MT Bold" panose="020F0704030504030204" pitchFamily="34" charset="0"/>
            </a:endParaRPr>
          </a:p>
        </p:txBody>
      </p:sp>
      <p:sp>
        <p:nvSpPr>
          <p:cNvPr id="7" name="Slide Number Placeholder 6"/>
          <p:cNvSpPr>
            <a:spLocks noGrp="1"/>
          </p:cNvSpPr>
          <p:nvPr>
            <p:ph type="sldNum" sz="quarter" idx="12"/>
          </p:nvPr>
        </p:nvSpPr>
        <p:spPr/>
        <p:txBody>
          <a:bodyPr/>
          <a:lstStyle/>
          <a:p>
            <a:fld id="{21A00247-85A8-4221-9BDC-872C6C8F3369}" type="slidenum">
              <a:rPr lang="en-US" smtClean="0"/>
              <a:t>14</a:t>
            </a:fld>
            <a:endParaRPr lang="en-US"/>
          </a:p>
        </p:txBody>
      </p:sp>
      <p:pic>
        <p:nvPicPr>
          <p:cNvPr id="5" name="Picture 4"/>
          <p:cNvPicPr>
            <a:picLocks noChangeAspect="1"/>
          </p:cNvPicPr>
          <p:nvPr/>
        </p:nvPicPr>
        <p:blipFill>
          <a:blip r:embed="rId2"/>
          <a:stretch>
            <a:fillRect/>
          </a:stretch>
        </p:blipFill>
        <p:spPr>
          <a:xfrm>
            <a:off x="1308020" y="2910628"/>
            <a:ext cx="3577638" cy="251124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75" y="2910628"/>
            <a:ext cx="3585686" cy="26892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0851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par>
                          <p:cTn id="21" fill="hold">
                            <p:stCondLst>
                              <p:cond delay="2000"/>
                            </p:stCondLst>
                            <p:childTnLst>
                              <p:par>
                                <p:cTn id="22" presetID="2" presetClass="entr" presetSubtype="2"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549" y="352247"/>
            <a:ext cx="5897451" cy="497758"/>
          </a:xfrm>
        </p:spPr>
        <p:txBody>
          <a:bodyPr>
            <a:normAutofit fontScale="90000"/>
          </a:bodyPr>
          <a:lstStyle/>
          <a:p>
            <a:r>
              <a:rPr lang="en-US" b="1" u="sng" dirty="0" smtClean="0">
                <a:effectLst>
                  <a:outerShdw blurRad="38100" dist="38100" dir="2700000" algn="tl">
                    <a:srgbClr val="000000">
                      <a:alpha val="43137"/>
                    </a:srgbClr>
                  </a:outerShdw>
                </a:effectLst>
                <a:latin typeface="Arial Rounded MT Bold" panose="020F0704030504030204" pitchFamily="34" charset="0"/>
              </a:rPr>
              <a:t>pcs</a:t>
            </a:r>
            <a:r>
              <a:rPr lang="en-US" b="1" u="sng" dirty="0" smtClean="0">
                <a:latin typeface="Arial Rounded MT Bold" panose="020F0704030504030204" pitchFamily="34" charset="0"/>
              </a:rPr>
              <a:t> </a:t>
            </a:r>
            <a:r>
              <a:rPr lang="en-US" b="1" u="sng" dirty="0">
                <a:effectLst>
                  <a:outerShdw blurRad="38100" dist="38100" dir="2700000" algn="tl">
                    <a:srgbClr val="000000">
                      <a:alpha val="43137"/>
                    </a:srgbClr>
                  </a:outerShdw>
                </a:effectLst>
                <a:latin typeface="Arial Rounded MT Bold" panose="020F0704030504030204" pitchFamily="34" charset="0"/>
              </a:rPr>
              <a:t>soldering</a:t>
            </a:r>
            <a:r>
              <a:rPr lang="en-US" b="1" u="sng" dirty="0">
                <a:latin typeface="Arial Rounded MT Bold" panose="020F0704030504030204" pitchFamily="34" charset="0"/>
              </a:rPr>
              <a:t> </a:t>
            </a:r>
            <a:r>
              <a:rPr lang="en-US" b="1" u="sng" dirty="0">
                <a:effectLst>
                  <a:outerShdw blurRad="38100" dist="38100" dir="2700000" algn="tl">
                    <a:srgbClr val="000000">
                      <a:alpha val="43137"/>
                    </a:srgbClr>
                  </a:outerShdw>
                </a:effectLst>
                <a:latin typeface="Arial Rounded MT Bold" panose="020F0704030504030204" pitchFamily="34" charset="0"/>
              </a:rPr>
              <a:t>board :</a:t>
            </a:r>
            <a:r>
              <a:rPr lang="en-US" b="1" dirty="0"/>
              <a:t/>
            </a:r>
            <a:br>
              <a:rPr lang="en-US" b="1" dirty="0"/>
            </a:br>
            <a:endParaRPr lang="en-US" b="1" dirty="0"/>
          </a:p>
        </p:txBody>
      </p:sp>
      <p:sp>
        <p:nvSpPr>
          <p:cNvPr id="3" name="Content Placeholder 2"/>
          <p:cNvSpPr>
            <a:spLocks noGrp="1"/>
          </p:cNvSpPr>
          <p:nvPr>
            <p:ph idx="1"/>
          </p:nvPr>
        </p:nvSpPr>
        <p:spPr>
          <a:xfrm>
            <a:off x="198549" y="953037"/>
            <a:ext cx="11688651" cy="5499278"/>
          </a:xfrm>
        </p:spPr>
        <p:txBody>
          <a:bodyPr>
            <a:normAutofit/>
          </a:bodyPr>
          <a:lstStyle/>
          <a:p>
            <a:r>
              <a:rPr lang="en-US" sz="2000" b="1" dirty="0">
                <a:latin typeface="Arial Rounded MT Bold" panose="020F0704030504030204" pitchFamily="34" charset="0"/>
              </a:rPr>
              <a:t>It is a flat plate </a:t>
            </a:r>
            <a:r>
              <a:rPr lang="en-US" sz="2000" dirty="0">
                <a:latin typeface="Arial Rounded MT Bold" panose="020F0704030504030204" pitchFamily="34" charset="0"/>
              </a:rPr>
              <a:t>used as a base for connecting electronic components.</a:t>
            </a:r>
          </a:p>
          <a:p>
            <a:r>
              <a:rPr lang="en-US" sz="2000" b="1" dirty="0">
                <a:latin typeface="Arial Rounded MT Bold" panose="020F0704030504030204" pitchFamily="34" charset="0"/>
              </a:rPr>
              <a:t>To build electronic circuits</a:t>
            </a:r>
            <a:r>
              <a:rPr lang="en-US" sz="2000" dirty="0">
                <a:latin typeface="Arial Rounded MT Bold" panose="020F0704030504030204" pitchFamily="34" charset="0"/>
              </a:rPr>
              <a:t>. and modeling of electronic devices It is seamless and reusable which makes it easy to use for creating temporary prototypes and circuit design experiments.</a:t>
            </a:r>
          </a:p>
          <a:p>
            <a:endParaRPr lang="en-US" sz="2000"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15</a:t>
            </a:fld>
            <a:endParaRPr lang="en-US"/>
          </a:p>
        </p:txBody>
      </p:sp>
      <p:pic>
        <p:nvPicPr>
          <p:cNvPr id="4" name="Picture 3"/>
          <p:cNvPicPr>
            <a:picLocks noChangeAspect="1"/>
          </p:cNvPicPr>
          <p:nvPr/>
        </p:nvPicPr>
        <p:blipFill>
          <a:blip r:embed="rId2"/>
          <a:stretch>
            <a:fillRect/>
          </a:stretch>
        </p:blipFill>
        <p:spPr>
          <a:xfrm>
            <a:off x="6476205" y="2892502"/>
            <a:ext cx="3628392" cy="313361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1291013" y="2892502"/>
            <a:ext cx="3402590" cy="3133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9808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par>
                          <p:cTn id="24" fill="hold">
                            <p:stCondLst>
                              <p:cond delay="2500"/>
                            </p:stCondLst>
                            <p:childTnLst>
                              <p:par>
                                <p:cTn id="25" presetID="45"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anim calcmode="lin" valueType="num">
                                      <p:cBhvr>
                                        <p:cTn id="28" dur="2000" fill="hold"/>
                                        <p:tgtEl>
                                          <p:spTgt spid="5"/>
                                        </p:tgtEl>
                                        <p:attrNameLst>
                                          <p:attrName>ppt_w</p:attrName>
                                        </p:attrNameLst>
                                      </p:cBhvr>
                                      <p:tavLst>
                                        <p:tav tm="0" fmla="#ppt_w*sin(2.5*pi*$)">
                                          <p:val>
                                            <p:fltVal val="0"/>
                                          </p:val>
                                        </p:tav>
                                        <p:tav tm="100000">
                                          <p:val>
                                            <p:fltVal val="1"/>
                                          </p:val>
                                        </p:tav>
                                      </p:tavLst>
                                    </p:anim>
                                    <p:anim calcmode="lin" valueType="num">
                                      <p:cBhvr>
                                        <p:cTn id="29" dur="2000" fill="hold"/>
                                        <p:tgtEl>
                                          <p:spTgt spid="5"/>
                                        </p:tgtEl>
                                        <p:attrNameLst>
                                          <p:attrName>ppt_h</p:attrName>
                                        </p:attrNameLst>
                                      </p:cBhvr>
                                      <p:tavLst>
                                        <p:tav tm="0">
                                          <p:val>
                                            <p:strVal val="#ppt_h"/>
                                          </p:val>
                                        </p:tav>
                                        <p:tav tm="100000">
                                          <p:val>
                                            <p:strVal val="#ppt_h"/>
                                          </p:val>
                                        </p:tav>
                                      </p:tavLst>
                                    </p:anim>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33" y="481034"/>
            <a:ext cx="5768662" cy="484881"/>
          </a:xfrm>
        </p:spPr>
        <p:txBody>
          <a:bodyPr>
            <a:normAutofit fontScale="90000"/>
          </a:bodyPr>
          <a:lstStyle/>
          <a:p>
            <a:r>
              <a:rPr lang="en-US" sz="3200" b="1" u="sng" dirty="0">
                <a:effectLst>
                  <a:outerShdw blurRad="38100" dist="38100" dir="2700000" algn="tl">
                    <a:srgbClr val="000000">
                      <a:alpha val="43137"/>
                    </a:srgbClr>
                  </a:outerShdw>
                </a:effectLst>
                <a:latin typeface="Arial Rounded MT Bold" panose="020F0704030504030204" pitchFamily="34" charset="0"/>
              </a:rPr>
              <a:t>Two 12 volt solar panels </a:t>
            </a:r>
            <a:r>
              <a:rPr lang="en-US" sz="3200" b="1" dirty="0">
                <a:effectLst>
                  <a:outerShdw blurRad="38100" dist="38100" dir="2700000" algn="tl">
                    <a:srgbClr val="000000">
                      <a:alpha val="43137"/>
                    </a:srgbClr>
                  </a:outerShdw>
                </a:effectLst>
                <a:latin typeface="Arial Rounded MT Bold" panose="020F0704030504030204" pitchFamily="34" charset="0"/>
              </a:rPr>
              <a:t>:</a:t>
            </a:r>
            <a:r>
              <a:rPr lang="en-US" dirty="0"/>
              <a:t/>
            </a:r>
            <a:br>
              <a:rPr lang="en-US" dirty="0"/>
            </a:br>
            <a:endParaRPr lang="en-US" dirty="0"/>
          </a:p>
        </p:txBody>
      </p:sp>
      <p:sp>
        <p:nvSpPr>
          <p:cNvPr id="3" name="Content Placeholder 2"/>
          <p:cNvSpPr>
            <a:spLocks noGrp="1"/>
          </p:cNvSpPr>
          <p:nvPr>
            <p:ph idx="1"/>
          </p:nvPr>
        </p:nvSpPr>
        <p:spPr>
          <a:xfrm>
            <a:off x="451833" y="1068946"/>
            <a:ext cx="10800008" cy="5056501"/>
          </a:xfrm>
        </p:spPr>
        <p:txBody>
          <a:bodyPr>
            <a:normAutofit/>
          </a:bodyPr>
          <a:lstStyle/>
          <a:p>
            <a:r>
              <a:rPr lang="en-US" sz="2400" b="1" dirty="0">
                <a:latin typeface="Arial Rounded MT Bold" panose="020F0704030504030204" pitchFamily="34" charset="0"/>
              </a:rPr>
              <a:t>Solar panels</a:t>
            </a:r>
            <a:r>
              <a:rPr lang="en-US" sz="2400" dirty="0">
                <a:latin typeface="Arial Rounded MT Bold" panose="020F0704030504030204" pitchFamily="34" charset="0"/>
              </a:rPr>
              <a:t>: They are used to absorb sunlight and convert it into electrical energy.</a:t>
            </a:r>
          </a:p>
          <a:p>
            <a:endParaRPr lang="en-US" sz="2400"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16</a:t>
            </a:fld>
            <a:endParaRPr lang="en-US"/>
          </a:p>
        </p:txBody>
      </p:sp>
      <p:pic>
        <p:nvPicPr>
          <p:cNvPr id="4" name="Picture 3"/>
          <p:cNvPicPr>
            <a:picLocks noChangeAspect="1"/>
          </p:cNvPicPr>
          <p:nvPr/>
        </p:nvPicPr>
        <p:blipFill>
          <a:blip r:embed="rId2"/>
          <a:stretch>
            <a:fillRect/>
          </a:stretch>
        </p:blipFill>
        <p:spPr>
          <a:xfrm>
            <a:off x="1234486" y="2642772"/>
            <a:ext cx="3208725" cy="2871465"/>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851837" y="2642772"/>
            <a:ext cx="3287480" cy="27581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4391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3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par>
                          <p:cTn id="24" fill="hold">
                            <p:stCondLst>
                              <p:cond delay="2500"/>
                            </p:stCondLst>
                            <p:childTnLst>
                              <p:par>
                                <p:cTn id="25" presetID="45"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anim calcmode="lin" valueType="num">
                                      <p:cBhvr>
                                        <p:cTn id="28" dur="2000" fill="hold"/>
                                        <p:tgtEl>
                                          <p:spTgt spid="5"/>
                                        </p:tgtEl>
                                        <p:attrNameLst>
                                          <p:attrName>ppt_w</p:attrName>
                                        </p:attrNameLst>
                                      </p:cBhvr>
                                      <p:tavLst>
                                        <p:tav tm="0" fmla="#ppt_w*sin(2.5*pi*$)">
                                          <p:val>
                                            <p:fltVal val="0"/>
                                          </p:val>
                                        </p:tav>
                                        <p:tav tm="100000">
                                          <p:val>
                                            <p:fltVal val="1"/>
                                          </p:val>
                                        </p:tav>
                                      </p:tavLst>
                                    </p:anim>
                                    <p:anim calcmode="lin" valueType="num">
                                      <p:cBhvr>
                                        <p:cTn id="2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014" y="519672"/>
            <a:ext cx="6708820" cy="407608"/>
          </a:xfrm>
        </p:spPr>
        <p:txBody>
          <a:bodyPr>
            <a:no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12 volt battery :</a:t>
            </a:r>
            <a:r>
              <a:rPr lang="en-US" sz="3600" b="1" dirty="0">
                <a:effectLst>
                  <a:outerShdw blurRad="38100" dist="38100" dir="2700000" algn="tl">
                    <a:srgbClr val="000000">
                      <a:alpha val="43137"/>
                    </a:srgbClr>
                  </a:outerShdw>
                </a:effectLst>
                <a:latin typeface="Arial Rounded MT Bold" panose="020F0704030504030204" pitchFamily="34" charset="0"/>
              </a:rPr>
              <a:t/>
            </a:r>
            <a:br>
              <a:rPr lang="en-US" sz="3600" b="1" dirty="0">
                <a:effectLst>
                  <a:outerShdw blurRad="38100" dist="38100" dir="2700000" algn="tl">
                    <a:srgbClr val="000000">
                      <a:alpha val="43137"/>
                    </a:srgbClr>
                  </a:outerShdw>
                </a:effectLst>
                <a:latin typeface="Arial Rounded MT Bold" panose="020F0704030504030204" pitchFamily="34" charset="0"/>
              </a:rPr>
            </a:br>
            <a:endParaRPr lang="en-US" sz="3600" b="1"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374560" y="1081825"/>
            <a:ext cx="10515600" cy="5095138"/>
          </a:xfrm>
        </p:spPr>
        <p:txBody>
          <a:bodyPr>
            <a:normAutofit/>
          </a:bodyPr>
          <a:lstStyle/>
          <a:p>
            <a:r>
              <a:rPr lang="en-US" sz="2400" dirty="0">
                <a:latin typeface="Arial Rounded MT Bold" panose="020F0704030504030204" pitchFamily="34" charset="0"/>
              </a:rPr>
              <a:t>It is used to </a:t>
            </a:r>
            <a:r>
              <a:rPr lang="en-US" sz="2400" b="1" dirty="0">
                <a:latin typeface="Arial Rounded MT Bold" panose="020F0704030504030204" pitchFamily="34" charset="0"/>
              </a:rPr>
              <a:t>store the energy </a:t>
            </a:r>
            <a:r>
              <a:rPr lang="en-US" sz="2400" dirty="0">
                <a:latin typeface="Arial Rounded MT Bold" panose="020F0704030504030204" pitchFamily="34" charset="0"/>
              </a:rPr>
              <a:t>derived from solar radiation that is absorbed by the solar panels and this energy derived from the panels is used in home electricity.</a:t>
            </a:r>
          </a:p>
          <a:p>
            <a:endParaRPr lang="en-US" sz="2400"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17</a:t>
            </a:fld>
            <a:endParaRPr lang="en-US"/>
          </a:p>
        </p:txBody>
      </p:sp>
      <p:pic>
        <p:nvPicPr>
          <p:cNvPr id="4" name="Picture 3"/>
          <p:cNvPicPr>
            <a:picLocks noChangeAspect="1"/>
          </p:cNvPicPr>
          <p:nvPr/>
        </p:nvPicPr>
        <p:blipFill>
          <a:blip r:embed="rId2"/>
          <a:stretch>
            <a:fillRect/>
          </a:stretch>
        </p:blipFill>
        <p:spPr>
          <a:xfrm>
            <a:off x="1382328" y="3050404"/>
            <a:ext cx="3627554" cy="232008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478073" y="3050404"/>
            <a:ext cx="3644721" cy="2320087"/>
          </a:xfrm>
          <a:prstGeom prst="rect">
            <a:avLst/>
          </a:prstGeom>
          <a:ln>
            <a:noFill/>
          </a:ln>
          <a:effectLst>
            <a:softEdge rad="112500"/>
          </a:effectLst>
        </p:spPr>
      </p:pic>
    </p:spTree>
    <p:extLst>
      <p:ext uri="{BB962C8B-B14F-4D97-AF65-F5344CB8AC3E}">
        <p14:creationId xmlns:p14="http://schemas.microsoft.com/office/powerpoint/2010/main" val="1739802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82" y="171942"/>
            <a:ext cx="4287591" cy="729580"/>
          </a:xfrm>
        </p:spPr>
        <p:txBody>
          <a:bodyPr>
            <a:norm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traffic light :</a:t>
            </a:r>
            <a:endParaRPr lang="en-US" sz="3600"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361682" y="1349106"/>
            <a:ext cx="10515600" cy="4351338"/>
          </a:xfrm>
        </p:spPr>
        <p:txBody>
          <a:bodyPr/>
          <a:lstStyle/>
          <a:p>
            <a:r>
              <a:rPr lang="en-US" sz="2400" b="1" dirty="0">
                <a:latin typeface="Arial Rounded MT Bold" panose="020F0704030504030204" pitchFamily="34" charset="0"/>
              </a:rPr>
              <a:t>Traffic light</a:t>
            </a:r>
            <a:r>
              <a:rPr lang="en-US" dirty="0">
                <a:latin typeface="Arial Rounded MT Bold" panose="020F0704030504030204" pitchFamily="34" charset="0"/>
              </a:rPr>
              <a:t>: </a:t>
            </a:r>
            <a:r>
              <a:rPr lang="en-US" sz="2400" dirty="0">
                <a:latin typeface="Arial Rounded MT Bold" panose="020F0704030504030204" pitchFamily="34" charset="0"/>
              </a:rPr>
              <a:t>used to simulate traffic.</a:t>
            </a:r>
            <a:endParaRPr lang="en-US" dirty="0">
              <a:latin typeface="Arial Rounded MT Bold" panose="020F0704030504030204" pitchFamily="34" charset="0"/>
            </a:endParaRPr>
          </a:p>
        </p:txBody>
      </p:sp>
      <p:sp>
        <p:nvSpPr>
          <p:cNvPr id="6" name="Slide Number Placeholder 5"/>
          <p:cNvSpPr>
            <a:spLocks noGrp="1"/>
          </p:cNvSpPr>
          <p:nvPr>
            <p:ph type="sldNum" sz="quarter" idx="12"/>
          </p:nvPr>
        </p:nvSpPr>
        <p:spPr/>
        <p:txBody>
          <a:bodyPr/>
          <a:lstStyle/>
          <a:p>
            <a:fld id="{21A00247-85A8-4221-9BDC-872C6C8F3369}" type="slidenum">
              <a:rPr lang="en-US" smtClean="0"/>
              <a:t>18</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235" t="-1127" r="56666" b="60752"/>
          <a:stretch/>
        </p:blipFill>
        <p:spPr>
          <a:xfrm>
            <a:off x="1313644" y="2429211"/>
            <a:ext cx="3477297" cy="27689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5735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26"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80">
                                          <p:stCondLst>
                                            <p:cond delay="0"/>
                                          </p:stCondLst>
                                        </p:cTn>
                                        <p:tgtEl>
                                          <p:spTgt spid="5"/>
                                        </p:tgtEl>
                                      </p:cBhvr>
                                    </p:animEffect>
                                    <p:anim calcmode="lin" valueType="num">
                                      <p:cBhvr>
                                        <p:cTn id="2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6" dur="26">
                                          <p:stCondLst>
                                            <p:cond delay="650"/>
                                          </p:stCondLst>
                                        </p:cTn>
                                        <p:tgtEl>
                                          <p:spTgt spid="5"/>
                                        </p:tgtEl>
                                      </p:cBhvr>
                                      <p:to x="100000" y="60000"/>
                                    </p:animScale>
                                    <p:animScale>
                                      <p:cBhvr>
                                        <p:cTn id="27" dur="166" decel="50000">
                                          <p:stCondLst>
                                            <p:cond delay="676"/>
                                          </p:stCondLst>
                                        </p:cTn>
                                        <p:tgtEl>
                                          <p:spTgt spid="5"/>
                                        </p:tgtEl>
                                      </p:cBhvr>
                                      <p:to x="100000" y="100000"/>
                                    </p:animScale>
                                    <p:animScale>
                                      <p:cBhvr>
                                        <p:cTn id="28" dur="26">
                                          <p:stCondLst>
                                            <p:cond delay="1312"/>
                                          </p:stCondLst>
                                        </p:cTn>
                                        <p:tgtEl>
                                          <p:spTgt spid="5"/>
                                        </p:tgtEl>
                                      </p:cBhvr>
                                      <p:to x="100000" y="80000"/>
                                    </p:animScale>
                                    <p:animScale>
                                      <p:cBhvr>
                                        <p:cTn id="29" dur="166" decel="50000">
                                          <p:stCondLst>
                                            <p:cond delay="1338"/>
                                          </p:stCondLst>
                                        </p:cTn>
                                        <p:tgtEl>
                                          <p:spTgt spid="5"/>
                                        </p:tgtEl>
                                      </p:cBhvr>
                                      <p:to x="100000" y="100000"/>
                                    </p:animScale>
                                    <p:animScale>
                                      <p:cBhvr>
                                        <p:cTn id="30" dur="26">
                                          <p:stCondLst>
                                            <p:cond delay="1642"/>
                                          </p:stCondLst>
                                        </p:cTn>
                                        <p:tgtEl>
                                          <p:spTgt spid="5"/>
                                        </p:tgtEl>
                                      </p:cBhvr>
                                      <p:to x="100000" y="90000"/>
                                    </p:animScale>
                                    <p:animScale>
                                      <p:cBhvr>
                                        <p:cTn id="31" dur="166" decel="50000">
                                          <p:stCondLst>
                                            <p:cond delay="1668"/>
                                          </p:stCondLst>
                                        </p:cTn>
                                        <p:tgtEl>
                                          <p:spTgt spid="5"/>
                                        </p:tgtEl>
                                      </p:cBhvr>
                                      <p:to x="100000" y="100000"/>
                                    </p:animScale>
                                    <p:animScale>
                                      <p:cBhvr>
                                        <p:cTn id="32" dur="26">
                                          <p:stCondLst>
                                            <p:cond delay="1808"/>
                                          </p:stCondLst>
                                        </p:cTn>
                                        <p:tgtEl>
                                          <p:spTgt spid="5"/>
                                        </p:tgtEl>
                                      </p:cBhvr>
                                      <p:to x="100000" y="95000"/>
                                    </p:animScale>
                                    <p:animScale>
                                      <p:cBhvr>
                                        <p:cTn id="33"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1" y="223458"/>
            <a:ext cx="8070915" cy="922762"/>
          </a:xfrm>
        </p:spPr>
        <p:txBody>
          <a:bodyPr>
            <a:noAutofit/>
          </a:bodyPr>
          <a:lstStyle/>
          <a:p>
            <a:r>
              <a:rPr lang="en-US" sz="3200" b="1" i="0" u="sng" dirty="0">
                <a:solidFill>
                  <a:schemeClr val="tx1">
                    <a:lumMod val="95000"/>
                    <a:lumOff val="5000"/>
                  </a:schemeClr>
                </a:solidFill>
                <a:effectLst>
                  <a:outerShdw blurRad="38100" dist="38100" dir="2700000" algn="tl">
                    <a:srgbClr val="000000">
                      <a:alpha val="43137"/>
                    </a:srgbClr>
                  </a:outerShdw>
                </a:effectLst>
                <a:latin typeface="Open Sans" panose="020B0606030504020204" pitchFamily="34" charset="0"/>
              </a:rPr>
              <a:t>LM2596S DC-DC Adjustable Step-Down Module (3A) LED Voltmeter Module</a:t>
            </a:r>
            <a:r>
              <a:rPr lang="en-US" sz="3200" b="1" u="sng" dirty="0">
                <a:effectLst>
                  <a:outerShdw blurRad="38100" dist="38100" dir="2700000" algn="tl">
                    <a:srgbClr val="000000">
                      <a:alpha val="43137"/>
                    </a:srgbClr>
                  </a:outerShdw>
                </a:effectLst>
                <a:latin typeface="Arial Rounded MT Bold" panose="020F0704030504030204" pitchFamily="34" charset="0"/>
              </a:rPr>
              <a:t>:</a:t>
            </a:r>
            <a:endParaRPr lang="en-US" sz="3200"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245772" y="1470581"/>
            <a:ext cx="11108028" cy="4706382"/>
          </a:xfrm>
        </p:spPr>
        <p:txBody>
          <a:bodyPr>
            <a:normAutofit/>
          </a:bodyPr>
          <a:lstStyle/>
          <a:p>
            <a:r>
              <a:rPr lang="en-US" sz="2400" dirty="0">
                <a:latin typeface="Arial Rounded MT Bold" panose="020F0704030504030204" pitchFamily="34" charset="0"/>
              </a:rPr>
              <a:t>It is a </a:t>
            </a:r>
            <a:r>
              <a:rPr lang="en-US" sz="2400" b="1" dirty="0">
                <a:solidFill>
                  <a:srgbClr val="C00000"/>
                </a:solidFill>
                <a:latin typeface="Arial Rounded MT Bold" panose="020F0704030504030204" pitchFamily="34" charset="0"/>
              </a:rPr>
              <a:t>DC transformer </a:t>
            </a:r>
            <a:r>
              <a:rPr lang="en-US" sz="2400" dirty="0">
                <a:latin typeface="Arial Rounded MT Bold" panose="020F0704030504030204" pitchFamily="34" charset="0"/>
              </a:rPr>
              <a:t>used to regulate the current entering the project.</a:t>
            </a:r>
          </a:p>
          <a:p>
            <a:endParaRPr lang="en-US" sz="2400" dirty="0">
              <a:latin typeface="Arial Rounded MT Bold" panose="020F0704030504030204" pitchFamily="34" charset="0"/>
            </a:endParaRPr>
          </a:p>
        </p:txBody>
      </p:sp>
      <p:sp>
        <p:nvSpPr>
          <p:cNvPr id="8" name="Slide Number Placeholder 7"/>
          <p:cNvSpPr>
            <a:spLocks noGrp="1"/>
          </p:cNvSpPr>
          <p:nvPr>
            <p:ph type="sldNum" sz="quarter" idx="12"/>
          </p:nvPr>
        </p:nvSpPr>
        <p:spPr/>
        <p:txBody>
          <a:bodyPr/>
          <a:lstStyle/>
          <a:p>
            <a:fld id="{21A00247-85A8-4221-9BDC-872C6C8F3369}" type="slidenum">
              <a:rPr lang="en-US" smtClean="0"/>
              <a:t>19</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68" t="30047" r="668" b="36008"/>
          <a:stretch/>
        </p:blipFill>
        <p:spPr>
          <a:xfrm>
            <a:off x="1102015" y="2665927"/>
            <a:ext cx="3857625" cy="233107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6730660" y="2550016"/>
            <a:ext cx="4038939" cy="2625299"/>
          </a:xfrm>
          <a:prstGeom prst="rect">
            <a:avLst/>
          </a:prstGeom>
        </p:spPr>
      </p:pic>
    </p:spTree>
    <p:extLst>
      <p:ext uri="{BB962C8B-B14F-4D97-AF65-F5344CB8AC3E}">
        <p14:creationId xmlns:p14="http://schemas.microsoft.com/office/powerpoint/2010/main" val="2948969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0" end="0"/>
                                            </p:txEl>
                                          </p:spTgt>
                                        </p:tgtEl>
                                      </p:cBhvr>
                                    </p:animEffect>
                                  </p:childTnLst>
                                </p:cTn>
                              </p:par>
                            </p:childTnLst>
                          </p:cTn>
                        </p:par>
                        <p:par>
                          <p:cTn id="17" fill="hold">
                            <p:stCondLst>
                              <p:cond delay="1500"/>
                            </p:stCondLst>
                            <p:childTnLst>
                              <p:par>
                                <p:cTn id="18" presetID="2" presetClass="entr" presetSubtype="12"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139" y="101580"/>
            <a:ext cx="4638907" cy="471216"/>
          </a:xfrm>
        </p:spPr>
        <p:txBody>
          <a:bodyPr>
            <a:noAutofit/>
          </a:bodyPr>
          <a:lstStyle/>
          <a:p>
            <a:pPr algn="ctr"/>
            <a:r>
              <a:rPr lang="en-US" sz="3200" b="1" u="sng" dirty="0">
                <a:effectLst>
                  <a:outerShdw blurRad="38100" dist="38100" dir="2700000" algn="tl">
                    <a:srgbClr val="000000">
                      <a:alpha val="43137"/>
                    </a:srgbClr>
                  </a:outerShdw>
                </a:effectLst>
                <a:latin typeface="Arial Rounded MT Bold" panose="020F0704030504030204" pitchFamily="34" charset="0"/>
              </a:rPr>
              <a:t>T</a:t>
            </a:r>
            <a:r>
              <a:rPr lang="en-US" sz="3200" b="1" u="sng" dirty="0" smtClean="0">
                <a:effectLst>
                  <a:outerShdw blurRad="38100" dist="38100" dir="2700000" algn="tl">
                    <a:srgbClr val="000000">
                      <a:alpha val="43137"/>
                    </a:srgbClr>
                  </a:outerShdw>
                </a:effectLst>
                <a:latin typeface="Arial Rounded MT Bold" panose="020F0704030504030204" pitchFamily="34" charset="0"/>
              </a:rPr>
              <a:t>able of Contents</a:t>
            </a:r>
            <a:endParaRPr lang="en-US" sz="3200" b="1" u="sng"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idx="1"/>
          </p:nvPr>
        </p:nvSpPr>
        <p:spPr>
          <a:xfrm>
            <a:off x="283335" y="746975"/>
            <a:ext cx="11603865" cy="5460643"/>
          </a:xfrm>
        </p:spPr>
        <p:txBody>
          <a:bodyPr>
            <a:normAutofit/>
          </a:bodyPr>
          <a:lstStyle/>
          <a:p>
            <a:pPr marL="0" indent="0">
              <a:buNone/>
            </a:pPr>
            <a:r>
              <a:rPr lang="en-US" sz="1800" b="1" dirty="0" smtClean="0">
                <a:latin typeface="Arial Rounded MT Bold" panose="020F0704030504030204" pitchFamily="34" charset="0"/>
              </a:rPr>
              <a:t>1-  Chapter 1</a:t>
            </a:r>
            <a:r>
              <a:rPr lang="ar-EG" sz="1800" b="1" dirty="0" smtClean="0">
                <a:latin typeface="Arial Rounded MT Bold" panose="020F0704030504030204" pitchFamily="34" charset="0"/>
              </a:rPr>
              <a:t> :</a:t>
            </a:r>
            <a:r>
              <a:rPr lang="en-US" sz="1800" b="1" dirty="0" smtClean="0">
                <a:latin typeface="Arial Rounded MT Bold" panose="020F0704030504030204" pitchFamily="34" charset="0"/>
              </a:rPr>
              <a:t>(intro)</a:t>
            </a:r>
          </a:p>
          <a:p>
            <a:pPr>
              <a:buFont typeface="Wingdings" panose="05000000000000000000" pitchFamily="2" charset="2"/>
              <a:buChar char="§"/>
            </a:pPr>
            <a:r>
              <a:rPr lang="en-US" sz="1400" b="1" dirty="0" smtClean="0"/>
              <a:t>Introduction </a:t>
            </a:r>
            <a:r>
              <a:rPr lang="en-US" sz="1400" b="1" dirty="0"/>
              <a:t>to Technological development in our lives and the emergence of artificial </a:t>
            </a:r>
            <a:r>
              <a:rPr lang="en-US" sz="1400" b="1" dirty="0" smtClean="0"/>
              <a:t>intelligence…………….. (3).</a:t>
            </a:r>
          </a:p>
          <a:p>
            <a:pPr>
              <a:buFont typeface="Wingdings" panose="05000000000000000000" pitchFamily="2" charset="2"/>
              <a:buChar char="§"/>
            </a:pPr>
            <a:r>
              <a:rPr lang="en-US" sz="1400" b="1" dirty="0" smtClean="0"/>
              <a:t>What is a smart home </a:t>
            </a:r>
            <a:r>
              <a:rPr lang="en-US" sz="1400" b="1" dirty="0"/>
              <a:t>and </a:t>
            </a:r>
            <a:r>
              <a:rPr lang="en-US" sz="1400" b="1" dirty="0" smtClean="0"/>
              <a:t>smart </a:t>
            </a:r>
            <a:r>
              <a:rPr lang="en-US" sz="1400" b="1" dirty="0"/>
              <a:t>home </a:t>
            </a:r>
            <a:r>
              <a:rPr lang="en-US" sz="1400" b="1" dirty="0" smtClean="0"/>
              <a:t>information……………(3-4).</a:t>
            </a:r>
          </a:p>
          <a:p>
            <a:pPr marL="0" indent="0">
              <a:buNone/>
            </a:pPr>
            <a:r>
              <a:rPr lang="en-US" sz="1800" b="1" dirty="0" smtClean="0">
                <a:latin typeface="Arial Rounded MT Bold" panose="020F0704030504030204" pitchFamily="34" charset="0"/>
              </a:rPr>
              <a:t>2-  Chapter 2:</a:t>
            </a:r>
          </a:p>
          <a:p>
            <a:r>
              <a:rPr lang="en-US" sz="1600" b="1" dirty="0">
                <a:latin typeface="+mj-lt"/>
              </a:rPr>
              <a:t>Project implementation </a:t>
            </a:r>
            <a:r>
              <a:rPr lang="en-US" sz="1600" b="1" dirty="0" smtClean="0">
                <a:latin typeface="+mj-lt"/>
              </a:rPr>
              <a:t>steps………..(5-6).</a:t>
            </a:r>
          </a:p>
          <a:p>
            <a:pPr marL="0" indent="0">
              <a:buNone/>
            </a:pPr>
            <a:r>
              <a:rPr lang="en-US" sz="1800" b="1" dirty="0" smtClean="0">
                <a:latin typeface="Arial Rounded MT Bold" panose="020F0704030504030204" pitchFamily="34" charset="0"/>
              </a:rPr>
              <a:t>3-  chapter 3:</a:t>
            </a:r>
          </a:p>
          <a:p>
            <a:r>
              <a:rPr lang="en-US" sz="1600" b="1" dirty="0">
                <a:latin typeface="+mj-lt"/>
              </a:rPr>
              <a:t>project </a:t>
            </a:r>
            <a:r>
              <a:rPr lang="en-US" sz="1600" b="1" dirty="0" smtClean="0">
                <a:latin typeface="+mj-lt"/>
              </a:rPr>
              <a:t>equipment………..(6).</a:t>
            </a:r>
          </a:p>
          <a:p>
            <a:r>
              <a:rPr lang="ar-EG" sz="1600" b="1" dirty="0" smtClean="0">
                <a:latin typeface="+mj-lt"/>
              </a:rPr>
              <a:t>  </a:t>
            </a:r>
            <a:r>
              <a:rPr lang="en-US" sz="1600" b="1" dirty="0">
                <a:latin typeface="+mj-lt"/>
              </a:rPr>
              <a:t>Picture of the tools used to build the </a:t>
            </a:r>
            <a:r>
              <a:rPr lang="en-US" sz="1600" b="1" dirty="0" smtClean="0">
                <a:latin typeface="+mj-lt"/>
              </a:rPr>
              <a:t>house</a:t>
            </a:r>
            <a:r>
              <a:rPr lang="en-US" sz="1800" b="1" dirty="0" smtClean="0">
                <a:latin typeface="+mj-lt"/>
              </a:rPr>
              <a:t>……………….(7).</a:t>
            </a:r>
          </a:p>
          <a:p>
            <a:r>
              <a:rPr lang="en-US" sz="1800" b="1" dirty="0">
                <a:latin typeface="+mj-lt"/>
              </a:rPr>
              <a:t> </a:t>
            </a:r>
            <a:r>
              <a:rPr lang="en-US" sz="1800" b="1" dirty="0" smtClean="0">
                <a:latin typeface="+mj-lt"/>
              </a:rPr>
              <a:t>picture of equipment </a:t>
            </a:r>
            <a:r>
              <a:rPr lang="en-US" sz="1800" b="1" dirty="0">
                <a:latin typeface="+mj-lt"/>
              </a:rPr>
              <a:t>and </a:t>
            </a:r>
            <a:r>
              <a:rPr lang="en-US" sz="1800" b="1" dirty="0" smtClean="0">
                <a:latin typeface="+mj-lt"/>
              </a:rPr>
              <a:t>explained</a:t>
            </a:r>
            <a:r>
              <a:rPr lang="ar-EG" sz="1800" b="1" dirty="0" smtClean="0">
                <a:latin typeface="+mj-lt"/>
              </a:rPr>
              <a:t> </a:t>
            </a:r>
            <a:r>
              <a:rPr lang="en-US" sz="1800" b="1" dirty="0" smtClean="0">
                <a:latin typeface="+mj-lt"/>
              </a:rPr>
              <a:t>tools ………………..(8-21).</a:t>
            </a:r>
          </a:p>
          <a:p>
            <a:pPr marL="0" indent="0">
              <a:buNone/>
            </a:pPr>
            <a:r>
              <a:rPr lang="en-US" sz="1800" b="1" dirty="0" smtClean="0">
                <a:latin typeface="Arial Rounded MT Bold" panose="020F0704030504030204" pitchFamily="34" charset="0"/>
              </a:rPr>
              <a:t>4-  chapter 4:</a:t>
            </a:r>
          </a:p>
          <a:p>
            <a:r>
              <a:rPr lang="en-US" sz="1800" b="1" dirty="0">
                <a:latin typeface="+mj-lt"/>
              </a:rPr>
              <a:t>Pictures of the project </a:t>
            </a:r>
            <a:r>
              <a:rPr lang="en-US" sz="1800" b="1" dirty="0" smtClean="0">
                <a:latin typeface="+mj-lt"/>
              </a:rPr>
              <a:t>codes……….(22).</a:t>
            </a:r>
          </a:p>
          <a:p>
            <a:r>
              <a:rPr lang="en-US" sz="1800" b="1" dirty="0" smtClean="0">
                <a:latin typeface="+mj-lt"/>
              </a:rPr>
              <a:t> pictures </a:t>
            </a:r>
            <a:r>
              <a:rPr lang="en-US" sz="1800" b="1" dirty="0">
                <a:latin typeface="+mj-lt"/>
              </a:rPr>
              <a:t>during meetings with the project completion team, whether through the college directly or </a:t>
            </a:r>
            <a:r>
              <a:rPr lang="en-US" sz="1800" b="1" dirty="0" smtClean="0">
                <a:latin typeface="+mj-lt"/>
              </a:rPr>
              <a:t>online……(23).</a:t>
            </a:r>
          </a:p>
          <a:p>
            <a:r>
              <a:rPr lang="en-US" sz="1800" b="1" dirty="0">
                <a:latin typeface="+mj-lt"/>
              </a:rPr>
              <a:t>A picture while storing solar energy from panels and converting it into electrical </a:t>
            </a:r>
            <a:r>
              <a:rPr lang="en-US" sz="1800" b="1" dirty="0" smtClean="0">
                <a:latin typeface="+mj-lt"/>
              </a:rPr>
              <a:t>energy……….(24).</a:t>
            </a:r>
          </a:p>
          <a:p>
            <a:r>
              <a:rPr lang="en-US" sz="1800" b="1" dirty="0">
                <a:latin typeface="+mj-lt"/>
              </a:rPr>
              <a:t>The final image of the project form after implementation </a:t>
            </a:r>
            <a:r>
              <a:rPr lang="en-US" sz="1800" b="1" dirty="0" smtClean="0">
                <a:latin typeface="+mj-lt"/>
              </a:rPr>
              <a:t>………..(25).</a:t>
            </a:r>
          </a:p>
          <a:p>
            <a:r>
              <a:rPr lang="en-US" sz="1800" b="1" dirty="0" smtClean="0">
                <a:latin typeface="+mj-lt"/>
              </a:rPr>
              <a:t>the </a:t>
            </a:r>
            <a:r>
              <a:rPr lang="en-US" sz="1800" b="1" dirty="0">
                <a:latin typeface="+mj-lt"/>
              </a:rPr>
              <a:t>image of the implementing team and their </a:t>
            </a:r>
            <a:r>
              <a:rPr lang="en-US" sz="1800" b="1" dirty="0" smtClean="0">
                <a:latin typeface="+mj-lt"/>
              </a:rPr>
              <a:t>names…….(26-27).</a:t>
            </a:r>
          </a:p>
          <a:p>
            <a:endParaRPr lang="en-US" sz="1800" b="1" dirty="0" smtClean="0">
              <a:latin typeface="+mj-lt"/>
            </a:endParaRPr>
          </a:p>
          <a:p>
            <a:endParaRPr lang="en-US" sz="1800" b="1" dirty="0" smtClean="0">
              <a:latin typeface="+mj-lt"/>
            </a:endParaRPr>
          </a:p>
        </p:txBody>
      </p:sp>
      <p:sp>
        <p:nvSpPr>
          <p:cNvPr id="4" name="Slide Number Placeholder 3"/>
          <p:cNvSpPr>
            <a:spLocks noGrp="1"/>
          </p:cNvSpPr>
          <p:nvPr>
            <p:ph type="sldNum" sz="quarter" idx="12"/>
          </p:nvPr>
        </p:nvSpPr>
        <p:spPr/>
        <p:txBody>
          <a:bodyPr/>
          <a:lstStyle/>
          <a:p>
            <a:fld id="{21A00247-85A8-4221-9BDC-872C6C8F3369}" type="slidenum">
              <a:rPr lang="en-US" smtClean="0"/>
              <a:t>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9358" y="2146572"/>
            <a:ext cx="1337452" cy="1758010"/>
          </a:xfrm>
          <a:prstGeom prst="rect">
            <a:avLst/>
          </a:prstGeom>
        </p:spPr>
      </p:pic>
    </p:spTree>
    <p:extLst>
      <p:ext uri="{BB962C8B-B14F-4D97-AF65-F5344CB8AC3E}">
        <p14:creationId xmlns:p14="http://schemas.microsoft.com/office/powerpoint/2010/main" val="7895719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2" presetClass="entr" presetSubtype="4"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 calcmode="lin" valueType="num">
                                      <p:cBhvr additive="base">
                                        <p:cTn id="36"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additive="base">
                                        <p:cTn id="56"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 calcmode="lin" valueType="num">
                                      <p:cBhvr additive="base">
                                        <p:cTn id="6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 calcmode="lin" valueType="num">
                                      <p:cBhvr additive="base">
                                        <p:cTn id="7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grpId="0" nodeType="afterEffect">
                                  <p:stCondLst>
                                    <p:cond delay="0"/>
                                  </p:stCondLst>
                                  <p:childTnLst>
                                    <p:set>
                                      <p:cBhvr>
                                        <p:cTn id="75" dur="1" fill="hold">
                                          <p:stCondLst>
                                            <p:cond delay="0"/>
                                          </p:stCondLst>
                                        </p:cTn>
                                        <p:tgtEl>
                                          <p:spTgt spid="3">
                                            <p:txEl>
                                              <p:pRg st="13" end="13"/>
                                            </p:txEl>
                                          </p:spTgt>
                                        </p:tgtEl>
                                        <p:attrNameLst>
                                          <p:attrName>style.visibility</p:attrName>
                                        </p:attrNameLst>
                                      </p:cBhvr>
                                      <p:to>
                                        <p:strVal val="visible"/>
                                      </p:to>
                                    </p:set>
                                    <p:anim calcmode="lin" valueType="num">
                                      <p:cBhvr additive="base">
                                        <p:cTn id="76"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grpId="0" nodeType="after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anim calcmode="lin" valueType="num">
                                      <p:cBhvr additive="base">
                                        <p:cTn id="8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par>
                          <p:cTn id="83" fill="hold">
                            <p:stCondLst>
                              <p:cond delay="8500"/>
                            </p:stCondLst>
                            <p:childTnLst>
                              <p:par>
                                <p:cTn id="84" presetID="45" presetClass="entr" presetSubtype="0"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fade">
                                      <p:cBhvr>
                                        <p:cTn id="86" dur="2000"/>
                                        <p:tgtEl>
                                          <p:spTgt spid="5"/>
                                        </p:tgtEl>
                                      </p:cBhvr>
                                    </p:animEffect>
                                    <p:anim calcmode="lin" valueType="num">
                                      <p:cBhvr>
                                        <p:cTn id="87" dur="2000" fill="hold"/>
                                        <p:tgtEl>
                                          <p:spTgt spid="5"/>
                                        </p:tgtEl>
                                        <p:attrNameLst>
                                          <p:attrName>ppt_w</p:attrName>
                                        </p:attrNameLst>
                                      </p:cBhvr>
                                      <p:tavLst>
                                        <p:tav tm="0" fmla="#ppt_w*sin(2.5*pi*$)">
                                          <p:val>
                                            <p:fltVal val="0"/>
                                          </p:val>
                                        </p:tav>
                                        <p:tav tm="100000">
                                          <p:val>
                                            <p:fltVal val="1"/>
                                          </p:val>
                                        </p:tav>
                                      </p:tavLst>
                                    </p:anim>
                                    <p:anim calcmode="lin" valueType="num">
                                      <p:cBhvr>
                                        <p:cTn id="88"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288" y="159063"/>
            <a:ext cx="8892432" cy="859449"/>
          </a:xfrm>
        </p:spPr>
        <p:txBody>
          <a:bodyPr>
            <a:normAutofit fontScale="90000"/>
          </a:bodyPr>
          <a:lstStyle/>
          <a:p>
            <a:r>
              <a:rPr lang="en-US" b="1" u="sng" dirty="0">
                <a:effectLst>
                  <a:outerShdw blurRad="38100" dist="38100" dir="2700000" algn="tl">
                    <a:srgbClr val="000000">
                      <a:alpha val="43137"/>
                    </a:srgbClr>
                  </a:outerShdw>
                </a:effectLst>
                <a:latin typeface="Arial Rounded MT Bold" panose="020F0704030504030204" pitchFamily="34" charset="0"/>
              </a:rPr>
              <a:t>PWM water proof solar </a:t>
            </a:r>
            <a:r>
              <a:rPr lang="en-US" b="1" u="sng" dirty="0" smtClean="0">
                <a:effectLst>
                  <a:outerShdw blurRad="38100" dist="38100" dir="2700000" algn="tl">
                    <a:srgbClr val="000000">
                      <a:alpha val="43137"/>
                    </a:srgbClr>
                  </a:outerShdw>
                </a:effectLst>
                <a:latin typeface="Arial Rounded MT Bold" panose="020F0704030504030204" pitchFamily="34" charset="0"/>
              </a:rPr>
              <a:t>controller:</a:t>
            </a:r>
            <a:endParaRPr lang="en-US" b="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4" name="Content Placeholder 3"/>
          <p:cNvPicPr>
            <a:picLocks noGrp="1" noChangeAspect="1"/>
          </p:cNvPicPr>
          <p:nvPr>
            <p:ph idx="1"/>
          </p:nvPr>
        </p:nvPicPr>
        <p:blipFill>
          <a:blip r:embed="rId2"/>
          <a:stretch>
            <a:fillRect/>
          </a:stretch>
        </p:blipFill>
        <p:spPr>
          <a:xfrm>
            <a:off x="7366934" y="1201075"/>
            <a:ext cx="3328174" cy="2406754"/>
          </a:xfrm>
          <a:prstGeom prst="rect">
            <a:avLst/>
          </a:prstGeom>
          <a:ln>
            <a:noFill/>
          </a:ln>
          <a:effectLst>
            <a:softEdge rad="112500"/>
          </a:effectLst>
        </p:spPr>
      </p:pic>
      <p:sp>
        <p:nvSpPr>
          <p:cNvPr id="6" name="Slide Number Placeholder 5"/>
          <p:cNvSpPr>
            <a:spLocks noGrp="1"/>
          </p:cNvSpPr>
          <p:nvPr>
            <p:ph type="sldNum" sz="quarter" idx="12"/>
          </p:nvPr>
        </p:nvSpPr>
        <p:spPr/>
        <p:txBody>
          <a:bodyPr/>
          <a:lstStyle/>
          <a:p>
            <a:fld id="{21A00247-85A8-4221-9BDC-872C6C8F3369}" type="slidenum">
              <a:rPr lang="en-US" smtClean="0"/>
              <a:t>20</a:t>
            </a:fld>
            <a:endParaRPr lang="en-US"/>
          </a:p>
        </p:txBody>
      </p:sp>
      <p:pic>
        <p:nvPicPr>
          <p:cNvPr id="5" name="Picture 4"/>
          <p:cNvPicPr>
            <a:picLocks noChangeAspect="1"/>
          </p:cNvPicPr>
          <p:nvPr/>
        </p:nvPicPr>
        <p:blipFill rotWithShape="1">
          <a:blip r:embed="rId3"/>
          <a:srcRect l="3627" t="9581" r="3173" b="14970"/>
          <a:stretch/>
        </p:blipFill>
        <p:spPr>
          <a:xfrm>
            <a:off x="7623217" y="3703320"/>
            <a:ext cx="3071891" cy="283559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97288" y="1201076"/>
            <a:ext cx="6987432" cy="5078313"/>
          </a:xfrm>
          <a:prstGeom prst="rect">
            <a:avLst/>
          </a:prstGeom>
          <a:noFill/>
        </p:spPr>
        <p:txBody>
          <a:bodyPr wrap="square" rtlCol="1">
            <a:spAutoFit/>
          </a:bodyPr>
          <a:lstStyle/>
          <a:p>
            <a:pPr marL="571500" indent="-571500">
              <a:buFont typeface="Arial" panose="020B0604020202020204" pitchFamily="34" charset="0"/>
              <a:buChar char="•"/>
            </a:pPr>
            <a:r>
              <a:rPr lang="en-US" sz="2400" dirty="0">
                <a:effectLst>
                  <a:outerShdw blurRad="38100" dist="38100" dir="2700000" algn="tl">
                    <a:srgbClr val="000000">
                      <a:alpha val="43137"/>
                    </a:srgbClr>
                  </a:outerShdw>
                </a:effectLst>
              </a:rPr>
              <a:t>Prevent the battery from over-charging, over-discharging and reverse-discharging to the solar panel during nights</a:t>
            </a:r>
            <a:r>
              <a:rPr lang="en-US" sz="2400" dirty="0" smtClean="0">
                <a:effectLst>
                  <a:outerShdw blurRad="38100" dist="38100" dir="2700000" algn="tl">
                    <a:srgbClr val="000000">
                      <a:alpha val="43137"/>
                    </a:srgbClr>
                  </a:outerShdw>
                </a:effectLst>
              </a:rPr>
              <a:t>.</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dirty="0">
                <a:effectLst>
                  <a:outerShdw blurRad="38100" dist="38100" dir="2700000" algn="tl">
                    <a:srgbClr val="000000">
                      <a:alpha val="43137"/>
                    </a:srgbClr>
                  </a:outerShdw>
                </a:effectLst>
              </a:rPr>
              <a:t>The controller will start the lighting system in the evening automatically according to the ambient lighting</a:t>
            </a:r>
            <a:r>
              <a:rPr lang="en-US" sz="2400" dirty="0" smtClean="0">
                <a:effectLst>
                  <a:outerShdw blurRad="38100" dist="38100" dir="2700000" algn="tl">
                    <a:srgbClr val="000000">
                      <a:alpha val="43137"/>
                    </a:srgbClr>
                  </a:outerShdw>
                </a:effectLst>
              </a:rPr>
              <a:t>.</a:t>
            </a:r>
          </a:p>
          <a:p>
            <a:pPr marL="571500" indent="-5715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The controller can automatically turn off the lighting system</a:t>
            </a:r>
            <a:r>
              <a:rPr lang="en-US" sz="2400" b="1" dirty="0" smtClean="0"/>
              <a:t>:</a:t>
            </a:r>
          </a:p>
          <a:p>
            <a:pPr marL="342900" indent="-342900">
              <a:buFont typeface="Arial" panose="020B0604020202020204" pitchFamily="34" charset="0"/>
              <a:buChar char="•"/>
            </a:pPr>
            <a:endParaRPr lang="en-US" sz="2400" dirty="0" smtClean="0"/>
          </a:p>
          <a:p>
            <a:pPr marL="457200" indent="-457200">
              <a:buFont typeface="+mj-lt"/>
              <a:buAutoNum type="arabicPeriod"/>
            </a:pPr>
            <a:r>
              <a:rPr lang="en-US" sz="2000" dirty="0"/>
              <a:t>The light turns off automatically at dawn when the battery is full</a:t>
            </a:r>
            <a:r>
              <a:rPr lang="en-US" sz="2000" dirty="0" smtClean="0"/>
              <a:t>.</a:t>
            </a:r>
          </a:p>
          <a:p>
            <a:pPr marL="457200" indent="-457200">
              <a:buFont typeface="+mj-lt"/>
              <a:buAutoNum type="arabicPeriod"/>
            </a:pPr>
            <a:r>
              <a:rPr lang="en-US" sz="2000" dirty="0"/>
              <a:t>The light turns off automatically when the battery is low.</a:t>
            </a:r>
            <a:endParaRPr lang="ar-EG" sz="2000" dirty="0"/>
          </a:p>
        </p:txBody>
      </p:sp>
    </p:spTree>
    <p:extLst>
      <p:ext uri="{BB962C8B-B14F-4D97-AF65-F5344CB8AC3E}">
        <p14:creationId xmlns:p14="http://schemas.microsoft.com/office/powerpoint/2010/main" val="13192637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6"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2" y="365125"/>
            <a:ext cx="6439436" cy="742457"/>
          </a:xfrm>
        </p:spPr>
        <p:txBody>
          <a:bodyPr>
            <a:normAutofit fontScale="90000"/>
          </a:bodyPr>
          <a:lstStyle/>
          <a:p>
            <a:r>
              <a:rPr lang="en-US" b="1" u="sng" dirty="0">
                <a:effectLst>
                  <a:outerShdw blurRad="38100" dist="38100" dir="2700000" algn="tl">
                    <a:srgbClr val="000000">
                      <a:alpha val="43137"/>
                    </a:srgbClr>
                  </a:outerShdw>
                </a:effectLst>
                <a:latin typeface="Arial Rounded MT Bold" panose="020F0704030504030204" pitchFamily="34" charset="0"/>
              </a:rPr>
              <a:t>LED &amp;PHcr-20cm:</a:t>
            </a:r>
            <a:r>
              <a:rPr lang="en-US" dirty="0"/>
              <a:t/>
            </a:r>
            <a:br>
              <a:rPr lang="en-US" dirty="0"/>
            </a:b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3739" y="3774209"/>
            <a:ext cx="2355500" cy="2607081"/>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21A00247-85A8-4221-9BDC-872C6C8F3369}" type="slidenum">
              <a:rPr lang="en-US" smtClean="0"/>
              <a:t>21</a:t>
            </a:fld>
            <a:endParaRPr lang="en-US"/>
          </a:p>
        </p:txBody>
      </p:sp>
      <p:pic>
        <p:nvPicPr>
          <p:cNvPr id="5" name="Picture 4"/>
          <p:cNvPicPr>
            <a:picLocks noChangeAspect="1"/>
          </p:cNvPicPr>
          <p:nvPr/>
        </p:nvPicPr>
        <p:blipFill>
          <a:blip r:embed="rId3"/>
          <a:stretch>
            <a:fillRect/>
          </a:stretch>
        </p:blipFill>
        <p:spPr>
          <a:xfrm>
            <a:off x="8897125" y="948531"/>
            <a:ext cx="2617285" cy="2421227"/>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063377" y="3774209"/>
            <a:ext cx="2547223" cy="260708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8207" t="22544" r="8309" b="18633"/>
          <a:stretch/>
        </p:blipFill>
        <p:spPr>
          <a:xfrm>
            <a:off x="3161413" y="948531"/>
            <a:ext cx="2459665" cy="2421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71146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54368" y="177023"/>
            <a:ext cx="8435663" cy="1135734"/>
          </a:xfrm>
        </p:spPr>
        <p:txBody>
          <a:bodyPr>
            <a:normAutofit fontScale="90000"/>
          </a:bodyPr>
          <a:lstStyle/>
          <a:p>
            <a:pPr algn="ctr"/>
            <a:r>
              <a:rPr lang="en-US" b="1" u="sng" dirty="0">
                <a:effectLst>
                  <a:outerShdw blurRad="38100" dist="38100" dir="2700000" algn="tl">
                    <a:srgbClr val="000000">
                      <a:alpha val="43137"/>
                    </a:srgbClr>
                  </a:outerShdw>
                </a:effectLst>
                <a:latin typeface="Arial Rounded MT Bold" panose="020F0704030504030204" pitchFamily="34" charset="0"/>
              </a:rPr>
              <a:t>Some pictures from the project codes</a:t>
            </a:r>
          </a:p>
        </p:txBody>
      </p:sp>
      <p:sp>
        <p:nvSpPr>
          <p:cNvPr id="5" name="Text Placeholder 4"/>
          <p:cNvSpPr>
            <a:spLocks noGrp="1"/>
          </p:cNvSpPr>
          <p:nvPr>
            <p:ph type="body" idx="1"/>
          </p:nvPr>
        </p:nvSpPr>
        <p:spPr>
          <a:xfrm>
            <a:off x="659484" y="1500859"/>
            <a:ext cx="5157787" cy="495366"/>
          </a:xfrm>
        </p:spPr>
        <p:txBody>
          <a:bodyPr/>
          <a:lstStyle/>
          <a:p>
            <a:r>
              <a:rPr lang="en-US" dirty="0"/>
              <a:t>Part of the user interface code:</a:t>
            </a:r>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9483" y="2292440"/>
            <a:ext cx="4298883" cy="3701322"/>
          </a:xfrm>
          <a:prstGeom prst="rect">
            <a:avLst/>
          </a:prstGeom>
          <a:ln>
            <a:noFill/>
          </a:ln>
          <a:effectLst>
            <a:outerShdw blurRad="292100" dist="139700" dir="2700000" algn="tl" rotWithShape="0">
              <a:srgbClr val="333333">
                <a:alpha val="65000"/>
              </a:srgbClr>
            </a:outerShdw>
          </a:effectLst>
        </p:spPr>
      </p:pic>
      <p:sp>
        <p:nvSpPr>
          <p:cNvPr id="7" name="Text Placeholder 6"/>
          <p:cNvSpPr>
            <a:spLocks noGrp="1"/>
          </p:cNvSpPr>
          <p:nvPr>
            <p:ph type="body" sz="quarter" idx="3"/>
          </p:nvPr>
        </p:nvSpPr>
        <p:spPr>
          <a:xfrm>
            <a:off x="6098145" y="1178887"/>
            <a:ext cx="5183188" cy="823912"/>
          </a:xfrm>
        </p:spPr>
        <p:txBody>
          <a:bodyPr/>
          <a:lstStyle/>
          <a:p>
            <a:r>
              <a:rPr lang="en-US" dirty="0"/>
              <a:t>Pictures of part of the project code:</a:t>
            </a:r>
          </a:p>
        </p:txBody>
      </p:sp>
      <p:pic>
        <p:nvPicPr>
          <p:cNvPr id="12" name="Content Placeholder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39309" y="2481961"/>
            <a:ext cx="2627172" cy="3322279"/>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21A00247-85A8-4221-9BDC-872C6C8F3369}" type="slidenum">
              <a:rPr lang="en-US" smtClean="0"/>
              <a:t>22</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4947" y="2481961"/>
            <a:ext cx="2427569" cy="34108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88971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wipe(down)">
                                      <p:cBhvr>
                                        <p:cTn id="11" dur="580">
                                          <p:stCondLst>
                                            <p:cond delay="0"/>
                                          </p:stCondLst>
                                        </p:cTn>
                                        <p:tgtEl>
                                          <p:spTgt spid="5">
                                            <p:txEl>
                                              <p:pRg st="0" end="0"/>
                                            </p:txEl>
                                          </p:spTgt>
                                        </p:tgtEl>
                                      </p:cBhvr>
                                    </p:animEffect>
                                    <p:anim calcmode="lin" valueType="num">
                                      <p:cBhvr>
                                        <p:cTn id="12"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xEl>
                                              <p:pRg st="0" end="0"/>
                                            </p:txEl>
                                          </p:spTgt>
                                        </p:tgtEl>
                                      </p:cBhvr>
                                      <p:to x="100000" y="60000"/>
                                    </p:animScale>
                                    <p:animScale>
                                      <p:cBhvr>
                                        <p:cTn id="18" dur="166" decel="50000">
                                          <p:stCondLst>
                                            <p:cond delay="676"/>
                                          </p:stCondLst>
                                        </p:cTn>
                                        <p:tgtEl>
                                          <p:spTgt spid="5">
                                            <p:txEl>
                                              <p:pRg st="0" end="0"/>
                                            </p:txEl>
                                          </p:spTgt>
                                        </p:tgtEl>
                                      </p:cBhvr>
                                      <p:to x="100000" y="100000"/>
                                    </p:animScale>
                                    <p:animScale>
                                      <p:cBhvr>
                                        <p:cTn id="19" dur="26">
                                          <p:stCondLst>
                                            <p:cond delay="1312"/>
                                          </p:stCondLst>
                                        </p:cTn>
                                        <p:tgtEl>
                                          <p:spTgt spid="5">
                                            <p:txEl>
                                              <p:pRg st="0" end="0"/>
                                            </p:txEl>
                                          </p:spTgt>
                                        </p:tgtEl>
                                      </p:cBhvr>
                                      <p:to x="100000" y="80000"/>
                                    </p:animScale>
                                    <p:animScale>
                                      <p:cBhvr>
                                        <p:cTn id="20" dur="166" decel="50000">
                                          <p:stCondLst>
                                            <p:cond delay="1338"/>
                                          </p:stCondLst>
                                        </p:cTn>
                                        <p:tgtEl>
                                          <p:spTgt spid="5">
                                            <p:txEl>
                                              <p:pRg st="0" end="0"/>
                                            </p:txEl>
                                          </p:spTgt>
                                        </p:tgtEl>
                                      </p:cBhvr>
                                      <p:to x="100000" y="100000"/>
                                    </p:animScale>
                                    <p:animScale>
                                      <p:cBhvr>
                                        <p:cTn id="21" dur="26">
                                          <p:stCondLst>
                                            <p:cond delay="1642"/>
                                          </p:stCondLst>
                                        </p:cTn>
                                        <p:tgtEl>
                                          <p:spTgt spid="5">
                                            <p:txEl>
                                              <p:pRg st="0" end="0"/>
                                            </p:txEl>
                                          </p:spTgt>
                                        </p:tgtEl>
                                      </p:cBhvr>
                                      <p:to x="100000" y="90000"/>
                                    </p:animScale>
                                    <p:animScale>
                                      <p:cBhvr>
                                        <p:cTn id="22" dur="166" decel="50000">
                                          <p:stCondLst>
                                            <p:cond delay="1668"/>
                                          </p:stCondLst>
                                        </p:cTn>
                                        <p:tgtEl>
                                          <p:spTgt spid="5">
                                            <p:txEl>
                                              <p:pRg st="0" end="0"/>
                                            </p:txEl>
                                          </p:spTgt>
                                        </p:tgtEl>
                                      </p:cBhvr>
                                      <p:to x="100000" y="100000"/>
                                    </p:animScale>
                                    <p:animScale>
                                      <p:cBhvr>
                                        <p:cTn id="23" dur="26">
                                          <p:stCondLst>
                                            <p:cond delay="1808"/>
                                          </p:stCondLst>
                                        </p:cTn>
                                        <p:tgtEl>
                                          <p:spTgt spid="5">
                                            <p:txEl>
                                              <p:pRg st="0" end="0"/>
                                            </p:txEl>
                                          </p:spTgt>
                                        </p:tgtEl>
                                      </p:cBhvr>
                                      <p:to x="100000" y="95000"/>
                                    </p:animScale>
                                    <p:animScale>
                                      <p:cBhvr>
                                        <p:cTn id="24" dur="166" decel="50000">
                                          <p:stCondLst>
                                            <p:cond delay="1834"/>
                                          </p:stCondLst>
                                        </p:cTn>
                                        <p:tgtEl>
                                          <p:spTgt spid="5">
                                            <p:txEl>
                                              <p:pRg st="0" end="0"/>
                                            </p:txEl>
                                          </p:spTgt>
                                        </p:tgtEl>
                                      </p:cBhvr>
                                      <p:to x="100000" y="100000"/>
                                    </p:animScale>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6" presetClass="entr" presetSubtype="0" fill="hold" grpId="0"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wipe(down)">
                                      <p:cBhvr>
                                        <p:cTn id="33" dur="580">
                                          <p:stCondLst>
                                            <p:cond delay="0"/>
                                          </p:stCondLst>
                                        </p:cTn>
                                        <p:tgtEl>
                                          <p:spTgt spid="7">
                                            <p:txEl>
                                              <p:pRg st="0" end="0"/>
                                            </p:txEl>
                                          </p:spTgt>
                                        </p:tgtEl>
                                      </p:cBhvr>
                                    </p:animEffect>
                                    <p:anim calcmode="lin" valueType="num">
                                      <p:cBhvr>
                                        <p:cTn id="34" dur="1822" tmFilter="0,0; 0.14,0.36; 0.43,0.73; 0.71,0.91; 1.0,1.0">
                                          <p:stCondLst>
                                            <p:cond delay="0"/>
                                          </p:stCondLst>
                                        </p:cTn>
                                        <p:tgtEl>
                                          <p:spTgt spid="7">
                                            <p:txEl>
                                              <p:pRg st="0" end="0"/>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7">
                                            <p:txEl>
                                              <p:pRg st="0" end="0"/>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7">
                                            <p:txEl>
                                              <p:pRg st="0" end="0"/>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7">
                                            <p:txEl>
                                              <p:pRg st="0" end="0"/>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7">
                                            <p:txEl>
                                              <p:pRg st="0" end="0"/>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7">
                                            <p:txEl>
                                              <p:pRg st="0" end="0"/>
                                            </p:txEl>
                                          </p:spTgt>
                                        </p:tgtEl>
                                      </p:cBhvr>
                                      <p:to x="100000" y="60000"/>
                                    </p:animScale>
                                    <p:animScale>
                                      <p:cBhvr>
                                        <p:cTn id="40" dur="166" decel="50000">
                                          <p:stCondLst>
                                            <p:cond delay="676"/>
                                          </p:stCondLst>
                                        </p:cTn>
                                        <p:tgtEl>
                                          <p:spTgt spid="7">
                                            <p:txEl>
                                              <p:pRg st="0" end="0"/>
                                            </p:txEl>
                                          </p:spTgt>
                                        </p:tgtEl>
                                      </p:cBhvr>
                                      <p:to x="100000" y="100000"/>
                                    </p:animScale>
                                    <p:animScale>
                                      <p:cBhvr>
                                        <p:cTn id="41" dur="26">
                                          <p:stCondLst>
                                            <p:cond delay="1312"/>
                                          </p:stCondLst>
                                        </p:cTn>
                                        <p:tgtEl>
                                          <p:spTgt spid="7">
                                            <p:txEl>
                                              <p:pRg st="0" end="0"/>
                                            </p:txEl>
                                          </p:spTgt>
                                        </p:tgtEl>
                                      </p:cBhvr>
                                      <p:to x="100000" y="80000"/>
                                    </p:animScale>
                                    <p:animScale>
                                      <p:cBhvr>
                                        <p:cTn id="42" dur="166" decel="50000">
                                          <p:stCondLst>
                                            <p:cond delay="1338"/>
                                          </p:stCondLst>
                                        </p:cTn>
                                        <p:tgtEl>
                                          <p:spTgt spid="7">
                                            <p:txEl>
                                              <p:pRg st="0" end="0"/>
                                            </p:txEl>
                                          </p:spTgt>
                                        </p:tgtEl>
                                      </p:cBhvr>
                                      <p:to x="100000" y="100000"/>
                                    </p:animScale>
                                    <p:animScale>
                                      <p:cBhvr>
                                        <p:cTn id="43" dur="26">
                                          <p:stCondLst>
                                            <p:cond delay="1642"/>
                                          </p:stCondLst>
                                        </p:cTn>
                                        <p:tgtEl>
                                          <p:spTgt spid="7">
                                            <p:txEl>
                                              <p:pRg st="0" end="0"/>
                                            </p:txEl>
                                          </p:spTgt>
                                        </p:tgtEl>
                                      </p:cBhvr>
                                      <p:to x="100000" y="90000"/>
                                    </p:animScale>
                                    <p:animScale>
                                      <p:cBhvr>
                                        <p:cTn id="44" dur="166" decel="50000">
                                          <p:stCondLst>
                                            <p:cond delay="1668"/>
                                          </p:stCondLst>
                                        </p:cTn>
                                        <p:tgtEl>
                                          <p:spTgt spid="7">
                                            <p:txEl>
                                              <p:pRg st="0" end="0"/>
                                            </p:txEl>
                                          </p:spTgt>
                                        </p:tgtEl>
                                      </p:cBhvr>
                                      <p:to x="100000" y="100000"/>
                                    </p:animScale>
                                    <p:animScale>
                                      <p:cBhvr>
                                        <p:cTn id="45" dur="26">
                                          <p:stCondLst>
                                            <p:cond delay="1808"/>
                                          </p:stCondLst>
                                        </p:cTn>
                                        <p:tgtEl>
                                          <p:spTgt spid="7">
                                            <p:txEl>
                                              <p:pRg st="0" end="0"/>
                                            </p:txEl>
                                          </p:spTgt>
                                        </p:tgtEl>
                                      </p:cBhvr>
                                      <p:to x="100000" y="95000"/>
                                    </p:animScale>
                                    <p:animScale>
                                      <p:cBhvr>
                                        <p:cTn id="46" dur="166" decel="50000">
                                          <p:stCondLst>
                                            <p:cond delay="1834"/>
                                          </p:stCondLst>
                                        </p:cTn>
                                        <p:tgtEl>
                                          <p:spTgt spid="7">
                                            <p:txEl>
                                              <p:pRg st="0" end="0"/>
                                            </p:txEl>
                                          </p:spTgt>
                                        </p:tgtEl>
                                      </p:cBhvr>
                                      <p:to x="100000" y="100000"/>
                                    </p:animScale>
                                  </p:childTnLst>
                                </p:cTn>
                              </p:par>
                            </p:childTnLst>
                          </p:cTn>
                        </p:par>
                        <p:par>
                          <p:cTn id="47" fill="hold">
                            <p:stCondLst>
                              <p:cond delay="5000"/>
                            </p:stCondLst>
                            <p:childTnLst>
                              <p:par>
                                <p:cTn id="48" presetID="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ppt_x"/>
                                          </p:val>
                                        </p:tav>
                                        <p:tav tm="100000">
                                          <p:val>
                                            <p:strVal val="#ppt_x"/>
                                          </p:val>
                                        </p:tav>
                                      </p:tavLst>
                                    </p:anim>
                                    <p:anim calcmode="lin" valueType="num">
                                      <p:cBhvr additive="base">
                                        <p:cTn id="51" dur="500" fill="hold"/>
                                        <p:tgtEl>
                                          <p:spTgt spid="12"/>
                                        </p:tgtEl>
                                        <p:attrNameLst>
                                          <p:attrName>ppt_y</p:attrName>
                                        </p:attrNameLst>
                                      </p:cBhvr>
                                      <p:tavLst>
                                        <p:tav tm="0">
                                          <p:val>
                                            <p:strVal val="1+#ppt_h/2"/>
                                          </p:val>
                                        </p:tav>
                                        <p:tav tm="100000">
                                          <p:val>
                                            <p:strVal val="#ppt_y"/>
                                          </p:val>
                                        </p:tav>
                                      </p:tavLst>
                                    </p:anim>
                                  </p:childTnLst>
                                </p:cTn>
                              </p:par>
                            </p:childTnLst>
                          </p:cTn>
                        </p:par>
                        <p:par>
                          <p:cTn id="52" fill="hold">
                            <p:stCondLst>
                              <p:cond delay="5500"/>
                            </p:stCondLst>
                            <p:childTnLst>
                              <p:par>
                                <p:cTn id="53" presetID="2" presetClass="entr" presetSubtype="4"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70455" y="167425"/>
            <a:ext cx="11629623" cy="1687133"/>
          </a:xfrm>
        </p:spPr>
        <p:txBody>
          <a:bodyPr>
            <a:noAutofit/>
          </a:bodyPr>
          <a:lstStyle/>
          <a:p>
            <a:pPr>
              <a:lnSpc>
                <a:spcPct val="100000"/>
              </a:lnSpc>
            </a:pPr>
            <a:r>
              <a:rPr lang="en-US" sz="1800" b="1" u="sng" dirty="0">
                <a:effectLst>
                  <a:outerShdw blurRad="38100" dist="38100" dir="2700000" algn="tl">
                    <a:srgbClr val="000000">
                      <a:alpha val="43137"/>
                    </a:srgbClr>
                  </a:outerShdw>
                </a:effectLst>
                <a:latin typeface="Arial Rounded MT Bold" panose="020F0704030504030204" pitchFamily="34" charset="0"/>
              </a:rPr>
              <a:t/>
            </a:r>
            <a:br>
              <a:rPr lang="en-US" sz="1800" b="1" u="sng" dirty="0">
                <a:effectLst>
                  <a:outerShdw blurRad="38100" dist="38100" dir="2700000" algn="tl">
                    <a:srgbClr val="000000">
                      <a:alpha val="43137"/>
                    </a:srgbClr>
                  </a:outerShdw>
                </a:effectLst>
                <a:latin typeface="Arial Rounded MT Bold" panose="020F0704030504030204" pitchFamily="34" charset="0"/>
              </a:rPr>
            </a:br>
            <a:r>
              <a:rPr lang="en-US" sz="1800" b="1" u="sng" dirty="0">
                <a:effectLst>
                  <a:outerShdw blurRad="38100" dist="38100" dir="2700000" algn="tl">
                    <a:srgbClr val="000000">
                      <a:alpha val="43137"/>
                    </a:srgbClr>
                  </a:outerShdw>
                </a:effectLst>
                <a:latin typeface="Arial Rounded MT Bold" panose="020F0704030504030204" pitchFamily="34" charset="0"/>
              </a:rPr>
              <a:t/>
            </a:r>
            <a:br>
              <a:rPr lang="en-US" sz="1800" b="1" u="sng" dirty="0">
                <a:effectLst>
                  <a:outerShdw blurRad="38100" dist="38100" dir="2700000" algn="tl">
                    <a:srgbClr val="000000">
                      <a:alpha val="43137"/>
                    </a:srgbClr>
                  </a:outerShdw>
                </a:effectLst>
                <a:latin typeface="Arial Rounded MT Bold" panose="020F0704030504030204" pitchFamily="34" charset="0"/>
              </a:rPr>
            </a:br>
            <a:r>
              <a:rPr lang="en-US" sz="1800" b="1" u="sng" dirty="0">
                <a:effectLst>
                  <a:outerShdw blurRad="38100" dist="38100" dir="2700000" algn="tl">
                    <a:srgbClr val="000000">
                      <a:alpha val="43137"/>
                    </a:srgbClr>
                  </a:outerShdw>
                </a:effectLst>
                <a:latin typeface="Arial Rounded MT Bold" panose="020F0704030504030204" pitchFamily="34" charset="0"/>
              </a:rPr>
              <a:t/>
            </a:r>
            <a:br>
              <a:rPr lang="en-US" sz="1800" b="1" u="sng" dirty="0">
                <a:effectLst>
                  <a:outerShdw blurRad="38100" dist="38100" dir="2700000" algn="tl">
                    <a:srgbClr val="000000">
                      <a:alpha val="43137"/>
                    </a:srgbClr>
                  </a:outerShdw>
                </a:effectLst>
                <a:latin typeface="Arial Rounded MT Bold" panose="020F0704030504030204" pitchFamily="34" charset="0"/>
              </a:rPr>
            </a:br>
            <a:r>
              <a:rPr lang="en-US" sz="1800" b="1" u="sng" dirty="0">
                <a:effectLst>
                  <a:outerShdw blurRad="38100" dist="38100" dir="2700000" algn="tl">
                    <a:srgbClr val="000000">
                      <a:alpha val="43137"/>
                    </a:srgbClr>
                  </a:outerShdw>
                </a:effectLst>
                <a:latin typeface="Arial Rounded MT Bold" panose="020F0704030504030204" pitchFamily="34" charset="0"/>
              </a:rPr>
              <a:t/>
            </a:r>
            <a:br>
              <a:rPr lang="en-US" sz="1800" b="1" u="sng" dirty="0">
                <a:effectLst>
                  <a:outerShdw blurRad="38100" dist="38100" dir="2700000" algn="tl">
                    <a:srgbClr val="000000">
                      <a:alpha val="43137"/>
                    </a:srgbClr>
                  </a:outerShdw>
                </a:effectLst>
                <a:latin typeface="Arial Rounded MT Bold" panose="020F0704030504030204" pitchFamily="34" charset="0"/>
              </a:rPr>
            </a:br>
            <a:r>
              <a:rPr lang="en-US" sz="1800" b="1" u="sng" dirty="0">
                <a:effectLst>
                  <a:outerShdw blurRad="38100" dist="38100" dir="2700000" algn="tl">
                    <a:srgbClr val="000000">
                      <a:alpha val="43137"/>
                    </a:srgbClr>
                  </a:outerShdw>
                </a:effectLst>
                <a:latin typeface="Arial Rounded MT Bold" panose="020F0704030504030204" pitchFamily="34" charset="0"/>
              </a:rPr>
              <a:t>Meetings :</a:t>
            </a:r>
            <a:br>
              <a:rPr lang="en-US" sz="1800" b="1" u="sng" dirty="0">
                <a:effectLst>
                  <a:outerShdw blurRad="38100" dist="38100" dir="2700000" algn="tl">
                    <a:srgbClr val="000000">
                      <a:alpha val="43137"/>
                    </a:srgbClr>
                  </a:outerShdw>
                </a:effectLst>
                <a:latin typeface="Arial Rounded MT Bold" panose="020F0704030504030204" pitchFamily="34" charset="0"/>
              </a:rPr>
            </a:br>
            <a:r>
              <a:rPr lang="en-US" sz="2400" b="1" dirty="0"/>
              <a:t>While working on the project, we held meetings to find out the progress that was reached through the assembly at the university or through the online.</a:t>
            </a:r>
            <a:br>
              <a:rPr lang="en-US" sz="2400" b="1" dirty="0"/>
            </a:br>
            <a:r>
              <a:rPr lang="en-US" sz="2400" b="1" dirty="0"/>
              <a:t/>
            </a:r>
            <a:br>
              <a:rPr lang="en-US" sz="2400" b="1" dirty="0"/>
            </a:br>
            <a:r>
              <a:rPr lang="en-US" sz="2400" b="1" dirty="0"/>
              <a:t/>
            </a:r>
            <a:br>
              <a:rPr lang="en-US" sz="2400" b="1" dirty="0"/>
            </a:br>
            <a:r>
              <a:rPr lang="en-US" sz="1800" dirty="0"/>
              <a:t/>
            </a:r>
            <a:br>
              <a:rPr lang="en-US" sz="1800" dirty="0"/>
            </a:br>
            <a:r>
              <a:rPr lang="en-US" sz="2000" b="1" dirty="0">
                <a:solidFill>
                  <a:srgbClr val="C00000"/>
                </a:solidFill>
              </a:rPr>
              <a:t>Pictures during the meeting at the university</a:t>
            </a:r>
            <a:r>
              <a:rPr lang="en-US" sz="2400" b="1" dirty="0">
                <a:solidFill>
                  <a:srgbClr val="C00000"/>
                </a:solidFill>
              </a:rPr>
              <a:t>:</a:t>
            </a:r>
            <a:endParaRPr lang="en-US" sz="2000" b="1" dirty="0">
              <a:solidFill>
                <a:srgbClr val="C00000"/>
              </a:solidFill>
            </a:endParaRPr>
          </a:p>
        </p:txBody>
      </p:sp>
      <p:pic>
        <p:nvPicPr>
          <p:cNvPr id="15" name="Content Placeholder 14"/>
          <p:cNvPicPr>
            <a:picLocks noGrp="1" noChangeAspect="1"/>
          </p:cNvPicPr>
          <p:nvPr>
            <p:ph idx="1"/>
          </p:nvPr>
        </p:nvPicPr>
        <p:blipFill>
          <a:blip r:embed="rId2"/>
          <a:stretch>
            <a:fillRect/>
          </a:stretch>
        </p:blipFill>
        <p:spPr>
          <a:xfrm>
            <a:off x="1066552" y="3230803"/>
            <a:ext cx="3443662" cy="2658642"/>
          </a:xfrm>
          <a:prstGeom prst="rect">
            <a:avLst/>
          </a:prstGeom>
          <a:ln>
            <a:noFill/>
          </a:ln>
          <a:effectLst>
            <a:outerShdw blurRad="292100" dist="139700" dir="2700000" algn="tl" rotWithShape="0">
              <a:srgbClr val="333333">
                <a:alpha val="65000"/>
              </a:srgbClr>
            </a:outerShdw>
          </a:effectLst>
        </p:spPr>
      </p:pic>
      <p:sp>
        <p:nvSpPr>
          <p:cNvPr id="17" name="Slide Number Placeholder 16"/>
          <p:cNvSpPr>
            <a:spLocks noGrp="1"/>
          </p:cNvSpPr>
          <p:nvPr>
            <p:ph type="sldNum" sz="quarter" idx="12"/>
          </p:nvPr>
        </p:nvSpPr>
        <p:spPr/>
        <p:txBody>
          <a:bodyPr/>
          <a:lstStyle/>
          <a:p>
            <a:fld id="{21A00247-85A8-4221-9BDC-872C6C8F3369}" type="slidenum">
              <a:rPr lang="en-US" smtClean="0"/>
              <a:t>23</a:t>
            </a:fld>
            <a:endParaRPr lang="en-US"/>
          </a:p>
        </p:txBody>
      </p:sp>
      <p:pic>
        <p:nvPicPr>
          <p:cNvPr id="16" name="Picture 15"/>
          <p:cNvPicPr>
            <a:picLocks noChangeAspect="1"/>
          </p:cNvPicPr>
          <p:nvPr/>
        </p:nvPicPr>
        <p:blipFill>
          <a:blip r:embed="rId3"/>
          <a:stretch>
            <a:fillRect/>
          </a:stretch>
        </p:blipFill>
        <p:spPr>
          <a:xfrm rot="10800000">
            <a:off x="5975796" y="3153530"/>
            <a:ext cx="3923437" cy="281318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2200" y="1449572"/>
            <a:ext cx="1572622" cy="1237473"/>
          </a:xfrm>
          <a:prstGeom prst="rect">
            <a:avLst/>
          </a:prstGeom>
        </p:spPr>
      </p:pic>
    </p:spTree>
    <p:extLst>
      <p:ext uri="{BB962C8B-B14F-4D97-AF65-F5344CB8AC3E}">
        <p14:creationId xmlns:p14="http://schemas.microsoft.com/office/powerpoint/2010/main" val="2908185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Left)">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par>
                          <p:cTn id="14" fill="hold">
                            <p:stCondLst>
                              <p:cond delay="1000"/>
                            </p:stCondLst>
                            <p:childTnLst>
                              <p:par>
                                <p:cTn id="15" presetID="53" presetClass="entr" presetSubtype="52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anim calcmode="lin" valueType="num">
                                      <p:cBhvr>
                                        <p:cTn id="20" dur="500" fill="hold"/>
                                        <p:tgtEl>
                                          <p:spTgt spid="16"/>
                                        </p:tgtEl>
                                        <p:attrNameLst>
                                          <p:attrName>ppt_x</p:attrName>
                                        </p:attrNameLst>
                                      </p:cBhvr>
                                      <p:tavLst>
                                        <p:tav tm="0">
                                          <p:val>
                                            <p:fltVal val="0.5"/>
                                          </p:val>
                                        </p:tav>
                                        <p:tav tm="100000">
                                          <p:val>
                                            <p:strVal val="#ppt_x"/>
                                          </p:val>
                                        </p:tav>
                                      </p:tavLst>
                                    </p:anim>
                                    <p:anim calcmode="lin" valueType="num">
                                      <p:cBhvr>
                                        <p:cTn id="21" dur="500" fill="hold"/>
                                        <p:tgtEl>
                                          <p:spTgt spid="16"/>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083496" y="741385"/>
            <a:ext cx="8276823" cy="476518"/>
          </a:xfrm>
        </p:spPr>
        <p:txBody>
          <a:bodyPr>
            <a:noAutofit/>
          </a:bodyPr>
          <a:lstStyle/>
          <a:p>
            <a:r>
              <a:rPr lang="en-US" sz="3200" b="1" u="sng" dirty="0">
                <a:effectLst>
                  <a:outerShdw blurRad="38100" dist="38100" dir="2700000" algn="tl">
                    <a:srgbClr val="000000">
                      <a:alpha val="43137"/>
                    </a:srgbClr>
                  </a:outerShdw>
                </a:effectLst>
                <a:latin typeface="Arial Rounded MT Bold" panose="020F0704030504030204" pitchFamily="34" charset="0"/>
              </a:rPr>
              <a:t>Pictures of equipment delivery to the project</a:t>
            </a:r>
          </a:p>
        </p:txBody>
      </p:sp>
      <p:sp>
        <p:nvSpPr>
          <p:cNvPr id="8" name="Subtitle 7"/>
          <p:cNvSpPr>
            <a:spLocks noGrp="1"/>
          </p:cNvSpPr>
          <p:nvPr>
            <p:ph type="subTitle" idx="1"/>
          </p:nvPr>
        </p:nvSpPr>
        <p:spPr>
          <a:xfrm>
            <a:off x="646768" y="1883628"/>
            <a:ext cx="11150277" cy="4244217"/>
          </a:xfrm>
        </p:spPr>
        <p:txBody>
          <a:bodyPr/>
          <a:lstStyle/>
          <a:p>
            <a:r>
              <a:rPr lang="en-US" b="1" u="sng" dirty="0" smtClean="0">
                <a:effectLst>
                  <a:outerShdw blurRad="38100" dist="38100" dir="2700000" algn="tl">
                    <a:srgbClr val="000000">
                      <a:alpha val="43137"/>
                    </a:srgbClr>
                  </a:outerShdw>
                </a:effectLst>
              </a:rPr>
              <a:t>Connections                                 </a:t>
            </a:r>
            <a:endParaRPr lang="en-US" b="1" u="sng" dirty="0">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21A00247-85A8-4221-9BDC-872C6C8F3369}" type="slidenum">
              <a:rPr lang="en-US" smtClean="0"/>
              <a:t>24</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404" y="2695676"/>
            <a:ext cx="4516191" cy="338714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327" y="2695677"/>
            <a:ext cx="4172755" cy="3387143"/>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163" y="5566856"/>
            <a:ext cx="1115595" cy="1031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3526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p:cTn id="2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8">
                                            <p:txEl>
                                              <p:pRg st="0" end="0"/>
                                            </p:txEl>
                                          </p:spTgt>
                                        </p:tgtEl>
                                      </p:cBhvr>
                                    </p:animEffect>
                                  </p:childTnLst>
                                </p:cTn>
                              </p:par>
                            </p:childTnLst>
                          </p:cTn>
                        </p:par>
                        <p:par>
                          <p:cTn id="27" fill="hold">
                            <p:stCondLst>
                              <p:cond delay="2500"/>
                            </p:stCondLst>
                            <p:childTnLst>
                              <p:par>
                                <p:cTn id="28" presetID="2" presetClass="entr" presetSubtype="12"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6"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1+#ppt_w/2"/>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66" y="0"/>
            <a:ext cx="10515600" cy="1325563"/>
          </a:xfrm>
        </p:spPr>
        <p:txBody>
          <a:bodyPr>
            <a:noAutofit/>
          </a:bodyPr>
          <a:lstStyle/>
          <a:p>
            <a:r>
              <a:rPr lang="en-US" sz="2800" b="1" u="sng" dirty="0">
                <a:effectLst>
                  <a:outerShdw blurRad="38100" dist="38100" dir="2700000" algn="tl">
                    <a:srgbClr val="000000">
                      <a:alpha val="43137"/>
                    </a:srgbClr>
                  </a:outerShdw>
                </a:effectLst>
                <a:latin typeface="Arial Rounded MT Bold" panose="020F0704030504030204" pitchFamily="34" charset="0"/>
              </a:rPr>
              <a:t>When charging solar panels from sunlight to be stored in the battery for use in times of home power outages</a:t>
            </a:r>
            <a:r>
              <a:rPr lang="ar-EG" sz="2800" b="1" u="sng" dirty="0">
                <a:effectLst>
                  <a:outerShdw blurRad="38100" dist="38100" dir="2700000" algn="tl">
                    <a:srgbClr val="000000">
                      <a:alpha val="43137"/>
                    </a:srgbClr>
                  </a:outerShdw>
                </a:effectLst>
                <a:latin typeface="Arial Rounded MT Bold" panose="020F0704030504030204" pitchFamily="34" charset="0"/>
              </a:rPr>
              <a:t>:</a:t>
            </a:r>
            <a:endParaRPr lang="en-US" sz="2800" b="1" u="sng" dirty="0">
              <a:effectLst>
                <a:outerShdw blurRad="38100" dist="38100" dir="2700000" algn="tl">
                  <a:srgbClr val="000000">
                    <a:alpha val="43137"/>
                  </a:srgbClr>
                </a:outerShdw>
              </a:effectLst>
              <a:latin typeface="Arial Rounded MT Bold" panose="020F0704030504030204" pitchFamily="34"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09859" y="1545465"/>
            <a:ext cx="8293995" cy="4631498"/>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21A00247-85A8-4221-9BDC-872C6C8F3369}" type="slidenum">
              <a:rPr lang="en-US" smtClean="0"/>
              <a:t>25</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3997" y="1040204"/>
            <a:ext cx="1111435" cy="929492"/>
          </a:xfrm>
          <a:prstGeom prst="rect">
            <a:avLst/>
          </a:prstGeom>
        </p:spPr>
      </p:pic>
    </p:spTree>
    <p:extLst>
      <p:ext uri="{BB962C8B-B14F-4D97-AF65-F5344CB8AC3E}">
        <p14:creationId xmlns:p14="http://schemas.microsoft.com/office/powerpoint/2010/main" val="59293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par>
                          <p:cTn id="17" fill="hold">
                            <p:stCondLst>
                              <p:cond delay="2000"/>
                            </p:stCondLst>
                            <p:childTnLst>
                              <p:par>
                                <p:cTn id="18" presetID="18" presetClass="entr" presetSubtype="1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7730"/>
            <a:ext cx="10515600" cy="875764"/>
          </a:xfrm>
        </p:spPr>
        <p:txBody>
          <a:bodyPr/>
          <a:lstStyle/>
          <a:p>
            <a:pPr algn="ctr"/>
            <a:r>
              <a:rPr lang="en-US" b="1" u="sng" dirty="0">
                <a:effectLst>
                  <a:outerShdw blurRad="38100" dist="38100" dir="2700000" algn="tl">
                    <a:srgbClr val="000000">
                      <a:alpha val="43137"/>
                    </a:srgbClr>
                  </a:outerShdw>
                </a:effectLst>
                <a:latin typeface="Arial Rounded MT Bold" panose="020F0704030504030204" pitchFamily="34" charset="0"/>
              </a:rPr>
              <a:t>A picture of the house after work</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3195108" y="1825625"/>
            <a:ext cx="5801784" cy="4351338"/>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21A00247-85A8-4221-9BDC-872C6C8F3369}" type="slidenum">
              <a:rPr lang="en-US" smtClean="0"/>
              <a:t>26</a:t>
            </a:fld>
            <a:endParaRPr lang="en-US"/>
          </a:p>
        </p:txBody>
      </p:sp>
      <p:sp>
        <p:nvSpPr>
          <p:cNvPr id="6" name="Minus 5"/>
          <p:cNvSpPr/>
          <p:nvPr/>
        </p:nvSpPr>
        <p:spPr>
          <a:xfrm rot="16642229">
            <a:off x="5402093" y="1828556"/>
            <a:ext cx="849549" cy="959796"/>
          </a:xfrm>
          <a:prstGeom prst="mathMinus">
            <a:avLst/>
          </a:prstGeom>
        </p:spPr>
        <p:style>
          <a:lnRef idx="2">
            <a:schemeClr val="accent3">
              <a:shade val="50000"/>
            </a:schemeClr>
          </a:lnRef>
          <a:fillRef idx="1">
            <a:schemeClr val="accent3"/>
          </a:fillRef>
          <a:effectRef idx="0">
            <a:schemeClr val="accent3"/>
          </a:effectRef>
          <a:fontRef idx="minor">
            <a:schemeClr val="lt1"/>
          </a:fontRef>
        </p:style>
        <p:txBody>
          <a:bodyPr rtlCol="1" anchor="ctr"/>
          <a:lstStyle/>
          <a:p>
            <a:pPr algn="ctr"/>
            <a:endParaRPr lang="ar-EG"/>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7683" y="1612715"/>
            <a:ext cx="1291303" cy="8631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408" y="5377397"/>
            <a:ext cx="1362187" cy="7995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44286624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1000"/>
                            </p:stCondLst>
                            <p:childTnLst>
                              <p:par>
                                <p:cTn id="15" presetID="2" presetClass="entr" presetSubtype="3"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1+#ppt_w/2"/>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425"/>
            <a:ext cx="10515600" cy="2266682"/>
          </a:xfrm>
        </p:spPr>
        <p:txBody>
          <a:bodyPr>
            <a:normAutofit fontScale="90000"/>
          </a:bodyPr>
          <a:lstStyle/>
          <a:p>
            <a:pPr algn="ctr"/>
            <a:r>
              <a:rPr lang="en-US" b="1" u="sng" dirty="0">
                <a:effectLst>
                  <a:outerShdw blurRad="38100" dist="38100" dir="2700000" algn="tl">
                    <a:srgbClr val="000000">
                      <a:alpha val="43137"/>
                    </a:srgbClr>
                  </a:outerShdw>
                </a:effectLst>
                <a:latin typeface="Arial Rounded MT Bold" panose="020F0704030504030204" pitchFamily="34" charset="0"/>
              </a:rPr>
              <a:t>Project team</a:t>
            </a:r>
            <a:br>
              <a:rPr lang="en-US" b="1" u="sng" dirty="0">
                <a:effectLst>
                  <a:outerShdw blurRad="38100" dist="38100" dir="2700000" algn="tl">
                    <a:srgbClr val="000000">
                      <a:alpha val="43137"/>
                    </a:srgbClr>
                  </a:outerShdw>
                </a:effectLst>
                <a:latin typeface="Arial Rounded MT Bold" panose="020F0704030504030204" pitchFamily="34" charset="0"/>
              </a:rPr>
            </a:br>
            <a:r>
              <a:rPr lang="en-US" b="1" u="sng" dirty="0">
                <a:effectLst>
                  <a:outerShdw blurRad="38100" dist="38100" dir="2700000" algn="tl">
                    <a:srgbClr val="000000">
                      <a:alpha val="43137"/>
                    </a:srgbClr>
                  </a:outerShdw>
                </a:effectLst>
                <a:latin typeface="Arial Rounded MT Bold" panose="020F0704030504030204" pitchFamily="34" charset="0"/>
              </a:rPr>
              <a:t/>
            </a:r>
            <a:br>
              <a:rPr lang="en-US" b="1" u="sng" dirty="0">
                <a:effectLst>
                  <a:outerShdw blurRad="38100" dist="38100" dir="2700000" algn="tl">
                    <a:srgbClr val="000000">
                      <a:alpha val="43137"/>
                    </a:srgbClr>
                  </a:outerShdw>
                </a:effectLst>
                <a:latin typeface="Arial Rounded MT Bold" panose="020F0704030504030204" pitchFamily="34" charset="0"/>
              </a:rPr>
            </a:br>
            <a:r>
              <a:rPr lang="en-US" b="1" u="sng" dirty="0">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creative team</a:t>
            </a:r>
            <a:r>
              <a:rPr lang="en-US" sz="4000" b="1" u="sng" dirty="0">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t/>
            </a:r>
            <a:br>
              <a:rPr lang="en-US" sz="4000" b="1" u="sng" dirty="0">
                <a:effectLst>
                  <a:outerShdw blurRad="38100" dist="38100" dir="2700000" algn="tl">
                    <a:srgbClr val="000000">
                      <a:alpha val="43137"/>
                    </a:srgbClr>
                  </a:outerShdw>
                </a:effectLst>
                <a:latin typeface="Andalus" panose="02020603050405020304" pitchFamily="18" charset="-78"/>
                <a:cs typeface="Andalus" panose="02020603050405020304" pitchFamily="18" charset="-78"/>
              </a:rPr>
            </a:br>
            <a:endParaRPr lang="en-US" b="1" u="sng" dirty="0">
              <a:effectLst>
                <a:outerShdw blurRad="38100" dist="38100" dir="2700000" algn="tl">
                  <a:srgbClr val="000000">
                    <a:alpha val="43137"/>
                  </a:srgbClr>
                </a:outerShdw>
              </a:effectLst>
              <a:latin typeface="Arial Rounded MT Bold" panose="020F0704030504030204" pitchFamily="34" charset="0"/>
            </a:endParaRPr>
          </a:p>
        </p:txBody>
      </p:sp>
      <p:sp>
        <p:nvSpPr>
          <p:cNvPr id="3" name="Content Placeholder 2"/>
          <p:cNvSpPr>
            <a:spLocks noGrp="1"/>
          </p:cNvSpPr>
          <p:nvPr>
            <p:ph sz="half" idx="1"/>
          </p:nvPr>
        </p:nvSpPr>
        <p:spPr>
          <a:xfrm>
            <a:off x="244698" y="2434107"/>
            <a:ext cx="11109101" cy="3922243"/>
          </a:xfrm>
        </p:spPr>
        <p:txBody>
          <a:bodyPr>
            <a:normAutofit/>
          </a:bodyPr>
          <a:lstStyle/>
          <a:p>
            <a:pPr marL="342900" indent="-342900">
              <a:buFont typeface="+mj-lt"/>
              <a:buAutoNum type="arabicPeriod"/>
            </a:pPr>
            <a:r>
              <a:rPr lang="en-US" sz="1800" b="1" dirty="0" err="1">
                <a:latin typeface="Arial Rounded MT Bold" panose="020F0704030504030204" pitchFamily="34" charset="0"/>
                <a:cs typeface="Andalus" panose="02020603050405020304" pitchFamily="18" charset="-78"/>
              </a:rPr>
              <a:t>Mohmed</a:t>
            </a:r>
            <a:r>
              <a:rPr lang="en-US" sz="1800" b="1" dirty="0">
                <a:latin typeface="Arial Rounded MT Bold" panose="020F0704030504030204" pitchFamily="34" charset="0"/>
                <a:cs typeface="Andalus" panose="02020603050405020304" pitchFamily="18" charset="-78"/>
              </a:rPr>
              <a:t> </a:t>
            </a:r>
            <a:r>
              <a:rPr lang="en-US" sz="1800" b="1" dirty="0" err="1">
                <a:latin typeface="Arial Rounded MT Bold" panose="020F0704030504030204" pitchFamily="34" charset="0"/>
                <a:cs typeface="Andalus" panose="02020603050405020304" pitchFamily="18" charset="-78"/>
              </a:rPr>
              <a:t>Abdelmonem</a:t>
            </a:r>
            <a:r>
              <a:rPr lang="en-US" sz="1800" b="1" dirty="0">
                <a:latin typeface="Arial Rounded MT Bold" panose="020F0704030504030204" pitchFamily="34" charset="0"/>
                <a:cs typeface="Andalus" panose="02020603050405020304" pitchFamily="18" charset="-78"/>
              </a:rPr>
              <a:t>.</a:t>
            </a:r>
            <a:endParaRPr lang="en-US" sz="1800" b="1" dirty="0">
              <a:effectLst>
                <a:outerShdw blurRad="38100" dist="38100" dir="2700000" algn="tl">
                  <a:srgbClr val="000000">
                    <a:alpha val="43137"/>
                  </a:srgbClr>
                </a:outerShdw>
              </a:effectLst>
              <a:latin typeface="Arial Rounded MT Bold" panose="020F0704030504030204" pitchFamily="34" charset="0"/>
              <a:cs typeface="Andalus" panose="02020603050405020304" pitchFamily="18" charset="-78"/>
            </a:endParaRPr>
          </a:p>
          <a:p>
            <a:pPr marL="342900" indent="-342900">
              <a:buFont typeface="+mj-lt"/>
              <a:buAutoNum type="arabicPeriod"/>
            </a:pPr>
            <a:r>
              <a:rPr lang="en-US" sz="1800" b="1" dirty="0" err="1">
                <a:effectLst>
                  <a:outerShdw blurRad="38100" dist="38100" dir="2700000" algn="tl">
                    <a:srgbClr val="000000">
                      <a:alpha val="43137"/>
                    </a:srgbClr>
                  </a:outerShdw>
                </a:effectLst>
                <a:latin typeface="Arial Rounded MT Bold" panose="020F0704030504030204" pitchFamily="34" charset="0"/>
                <a:cs typeface="Andalus" panose="02020603050405020304" pitchFamily="18" charset="-78"/>
              </a:rPr>
              <a:t>A</a:t>
            </a:r>
            <a:r>
              <a:rPr lang="en-US" sz="1800" b="1" dirty="0" err="1">
                <a:latin typeface="Arial Rounded MT Bold" panose="020F0704030504030204" pitchFamily="34" charset="0"/>
                <a:cs typeface="Andalus" panose="02020603050405020304" pitchFamily="18" charset="-78"/>
              </a:rPr>
              <a:t>bdallah</a:t>
            </a:r>
            <a:r>
              <a:rPr lang="en-US" sz="1800" b="1" dirty="0">
                <a:latin typeface="Arial Rounded MT Bold" panose="020F0704030504030204" pitchFamily="34" charset="0"/>
                <a:cs typeface="Andalus" panose="02020603050405020304" pitchFamily="18" charset="-78"/>
              </a:rPr>
              <a:t> Mohamed .</a:t>
            </a:r>
          </a:p>
          <a:p>
            <a:pPr marL="342900" indent="-342900">
              <a:buFont typeface="+mj-lt"/>
              <a:buAutoNum type="arabicPeriod"/>
            </a:pPr>
            <a:r>
              <a:rPr lang="en-US" sz="1800" b="1" dirty="0">
                <a:latin typeface="Arial Rounded MT Bold" panose="020F0704030504030204" pitchFamily="34" charset="0"/>
                <a:cs typeface="Andalus" panose="02020603050405020304" pitchFamily="18" charset="-78"/>
              </a:rPr>
              <a:t>Abdullah </a:t>
            </a:r>
            <a:r>
              <a:rPr lang="en-US" sz="1800" b="1" dirty="0" err="1">
                <a:latin typeface="Arial Rounded MT Bold" panose="020F0704030504030204" pitchFamily="34" charset="0"/>
                <a:cs typeface="Andalus" panose="02020603050405020304" pitchFamily="18" charset="-78"/>
              </a:rPr>
              <a:t>Samy</a:t>
            </a:r>
            <a:r>
              <a:rPr lang="en-US" sz="1800" b="1" dirty="0">
                <a:latin typeface="Arial Rounded MT Bold" panose="020F0704030504030204" pitchFamily="34" charset="0"/>
                <a:cs typeface="Andalus" panose="02020603050405020304" pitchFamily="18" charset="-78"/>
              </a:rPr>
              <a:t> .</a:t>
            </a:r>
          </a:p>
          <a:p>
            <a:pPr marL="342900" indent="-342900">
              <a:buFont typeface="+mj-lt"/>
              <a:buAutoNum type="arabicPeriod"/>
            </a:pPr>
            <a:r>
              <a:rPr lang="en-US" sz="1800" b="1" dirty="0">
                <a:latin typeface="Arial Rounded MT Bold" panose="020F0704030504030204" pitchFamily="34" charset="0"/>
                <a:cs typeface="Andalus" panose="02020603050405020304" pitchFamily="18" charset="-78"/>
              </a:rPr>
              <a:t>Hassan Khaled.</a:t>
            </a:r>
          </a:p>
          <a:p>
            <a:pPr marL="342900" indent="-342900">
              <a:buFont typeface="+mj-lt"/>
              <a:buAutoNum type="arabicPeriod"/>
            </a:pPr>
            <a:r>
              <a:rPr lang="en-US" sz="1800" b="1" dirty="0">
                <a:latin typeface="Arial Rounded MT Bold" panose="020F0704030504030204" pitchFamily="34" charset="0"/>
                <a:cs typeface="Andalus" panose="02020603050405020304" pitchFamily="18" charset="-78"/>
              </a:rPr>
              <a:t>Ali Mohamed .</a:t>
            </a:r>
          </a:p>
          <a:p>
            <a:pPr marL="342900" indent="-342900">
              <a:buFont typeface="+mj-lt"/>
              <a:buAutoNum type="arabicPeriod"/>
            </a:pPr>
            <a:r>
              <a:rPr lang="en-US" sz="1800" b="1" dirty="0" err="1">
                <a:latin typeface="Arial Rounded MT Bold" panose="020F0704030504030204" pitchFamily="34" charset="0"/>
                <a:cs typeface="Andalus" panose="02020603050405020304" pitchFamily="18" charset="-78"/>
              </a:rPr>
              <a:t>Mazen</a:t>
            </a:r>
            <a:r>
              <a:rPr lang="en-US" sz="1800" b="1" dirty="0">
                <a:latin typeface="Arial Rounded MT Bold" panose="020F0704030504030204" pitchFamily="34" charset="0"/>
                <a:cs typeface="Andalus" panose="02020603050405020304" pitchFamily="18" charset="-78"/>
              </a:rPr>
              <a:t> Maher. </a:t>
            </a:r>
          </a:p>
          <a:p>
            <a:pPr marL="342900" lvl="0" indent="-342900">
              <a:buFont typeface="+mj-lt"/>
              <a:buAutoNum type="arabicPeriod"/>
            </a:pPr>
            <a:r>
              <a:rPr lang="en-US" sz="1800" b="1" dirty="0" err="1">
                <a:latin typeface="Arial Black" panose="020B0A04020102020204" pitchFamily="34" charset="0"/>
              </a:rPr>
              <a:t>Fatma</a:t>
            </a:r>
            <a:r>
              <a:rPr lang="en-US" sz="1800" b="1" dirty="0">
                <a:latin typeface="Arial Black" panose="020B0A04020102020204" pitchFamily="34" charset="0"/>
              </a:rPr>
              <a:t> Saleh</a:t>
            </a:r>
            <a:r>
              <a:rPr lang="en-US" sz="1500" b="1" dirty="0">
                <a:latin typeface="Arial Black" panose="020B0A04020102020204" pitchFamily="34" charset="0"/>
              </a:rPr>
              <a:t>.</a:t>
            </a:r>
          </a:p>
          <a:p>
            <a:pPr marL="342900" lvl="0" indent="-342900">
              <a:buFont typeface="+mj-lt"/>
              <a:buAutoNum type="arabicPeriod"/>
            </a:pPr>
            <a:r>
              <a:rPr lang="en-US" sz="1600" b="1" dirty="0" err="1">
                <a:latin typeface="Arial Black" panose="020B0A04020102020204" pitchFamily="34" charset="0"/>
              </a:rPr>
              <a:t>Ayat</a:t>
            </a:r>
            <a:r>
              <a:rPr lang="en-US" sz="1600" b="1" dirty="0">
                <a:latin typeface="Arial Black" panose="020B0A04020102020204" pitchFamily="34" charset="0"/>
              </a:rPr>
              <a:t> Mahmoud.</a:t>
            </a:r>
          </a:p>
          <a:p>
            <a:pPr marL="342900" lvl="0" indent="-342900">
              <a:buFont typeface="+mj-lt"/>
              <a:buAutoNum type="arabicPeriod"/>
            </a:pPr>
            <a:r>
              <a:rPr lang="en-US" sz="1600" b="1" dirty="0">
                <a:latin typeface="Arial Black" panose="020B0A04020102020204" pitchFamily="34" charset="0"/>
              </a:rPr>
              <a:t>Hager Yasser.</a:t>
            </a:r>
          </a:p>
          <a:p>
            <a:pPr marL="342900" lvl="0" indent="-342900">
              <a:buFont typeface="+mj-lt"/>
              <a:buAutoNum type="arabicPeriod"/>
            </a:pPr>
            <a:r>
              <a:rPr lang="en-US" sz="1600" b="1" dirty="0" err="1">
                <a:latin typeface="Arial Black" panose="020B0A04020102020204" pitchFamily="34" charset="0"/>
              </a:rPr>
              <a:t>Nourhan</a:t>
            </a:r>
            <a:r>
              <a:rPr lang="en-US" sz="1600" b="1" dirty="0">
                <a:latin typeface="Arial Black" panose="020B0A04020102020204" pitchFamily="34" charset="0"/>
              </a:rPr>
              <a:t> Hosni</a:t>
            </a:r>
            <a:r>
              <a:rPr lang="en-US" sz="1600" b="1" dirty="0"/>
              <a:t>.</a:t>
            </a:r>
          </a:p>
          <a:p>
            <a:pPr marL="0" indent="0">
              <a:buNone/>
            </a:pPr>
            <a:endParaRPr lang="en-US" sz="1800" b="1" dirty="0">
              <a:effectLst>
                <a:outerShdw blurRad="38100" dist="38100" dir="2700000" algn="tl">
                  <a:srgbClr val="000000">
                    <a:alpha val="43137"/>
                  </a:srgbClr>
                </a:outerShdw>
              </a:effectLst>
              <a:latin typeface="Arial Rounded MT Bold" panose="020F0704030504030204" pitchFamily="34" charset="0"/>
              <a:cs typeface="Andalus" panose="02020603050405020304" pitchFamily="18" charset="-78"/>
            </a:endParaRPr>
          </a:p>
        </p:txBody>
      </p:sp>
      <p:sp>
        <p:nvSpPr>
          <p:cNvPr id="7" name="Slide Number Placeholder 6"/>
          <p:cNvSpPr>
            <a:spLocks noGrp="1"/>
          </p:cNvSpPr>
          <p:nvPr>
            <p:ph type="sldNum" sz="quarter" idx="12"/>
          </p:nvPr>
        </p:nvSpPr>
        <p:spPr/>
        <p:txBody>
          <a:bodyPr/>
          <a:lstStyle/>
          <a:p>
            <a:fld id="{21A00247-85A8-4221-9BDC-872C6C8F3369}" type="slidenum">
              <a:rPr lang="en-US" smtClean="0"/>
              <a:t>27</a:t>
            </a:fld>
            <a:endParaRPr lang="en-US"/>
          </a:p>
        </p:txBody>
      </p:sp>
    </p:spTree>
    <p:extLst>
      <p:ext uri="{BB962C8B-B14F-4D97-AF65-F5344CB8AC3E}">
        <p14:creationId xmlns:p14="http://schemas.microsoft.com/office/powerpoint/2010/main" val="28980675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additive="base">
                                        <p:cTn id="2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grpId="0" nodeType="after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additive="base">
                                        <p:cTn id="5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 presetClass="entr" presetSubtype="4" fill="hold" grpId="0" nodeType="after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additive="base">
                                        <p:cTn id="5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4" fill="hold" grpId="0" nodeType="after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 calcmode="lin" valueType="num">
                                      <p:cBhvr additive="base">
                                        <p:cTn id="6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 presetClass="entr" presetSubtype="4" fill="hold" grpId="0" nodeType="after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anim calcmode="lin" valueType="num">
                                      <p:cBhvr additive="base">
                                        <p:cTn id="6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079" y="53237"/>
            <a:ext cx="10515600" cy="819731"/>
          </a:xfrm>
        </p:spPr>
        <p:txBody>
          <a:bodyPr/>
          <a:lstStyle/>
          <a:p>
            <a:pPr algn="ctr"/>
            <a:r>
              <a:rPr lang="en-US" b="1" dirty="0">
                <a:latin typeface="Andalus" panose="02020603050405020304" pitchFamily="18" charset="-78"/>
                <a:cs typeface="Andalus" panose="02020603050405020304" pitchFamily="18" charset="-78"/>
              </a:rPr>
              <a:t>A photo of the team involved in the project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8816" y="2187574"/>
            <a:ext cx="5801784" cy="4351338"/>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21A00247-85A8-4221-9BDC-872C6C8F3369}" type="slidenum">
              <a:rPr lang="en-US" smtClean="0"/>
              <a:t>28</a:t>
            </a:fld>
            <a:endParaRPr lang="en-US"/>
          </a:p>
        </p:txBody>
      </p:sp>
    </p:spTree>
    <p:extLst>
      <p:ext uri="{BB962C8B-B14F-4D97-AF65-F5344CB8AC3E}">
        <p14:creationId xmlns:p14="http://schemas.microsoft.com/office/powerpoint/2010/main" val="3518980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6" presetClass="emph" presetSubtype="0" fill="hold" nodeType="afterEffect">
                                  <p:stCondLst>
                                    <p:cond delay="0"/>
                                  </p:stCondLst>
                                  <p:childTnLst>
                                    <p:animScale>
                                      <p:cBhvr>
                                        <p:cTn id="13"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193" y="313898"/>
            <a:ext cx="5977720" cy="586854"/>
          </a:xfrm>
        </p:spPr>
        <p:txBody>
          <a:bodyPr>
            <a:no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INTRODUCTION</a:t>
            </a:r>
          </a:p>
        </p:txBody>
      </p:sp>
      <p:sp>
        <p:nvSpPr>
          <p:cNvPr id="3" name="Content Placeholder 2"/>
          <p:cNvSpPr>
            <a:spLocks noGrp="1"/>
          </p:cNvSpPr>
          <p:nvPr>
            <p:ph idx="1"/>
          </p:nvPr>
        </p:nvSpPr>
        <p:spPr>
          <a:xfrm>
            <a:off x="341193" y="1583140"/>
            <a:ext cx="11696132" cy="4593823"/>
          </a:xfrm>
        </p:spPr>
        <p:txBody>
          <a:bodyPr/>
          <a:lstStyle/>
          <a:p>
            <a:r>
              <a:rPr lang="en-US" sz="2400" b="1" dirty="0"/>
              <a:t>The</a:t>
            </a:r>
            <a:r>
              <a:rPr lang="en-US" sz="2000" b="1" dirty="0"/>
              <a:t> last </a:t>
            </a:r>
            <a:r>
              <a:rPr lang="en-US" sz="2000" b="1" dirty="0" smtClean="0"/>
              <a:t>years </a:t>
            </a:r>
            <a:r>
              <a:rPr lang="en-US" sz="2000" b="1" dirty="0"/>
              <a:t>of the twentieth century witnessed great developments in computer systems, technology, and information systems in what was commonly known as the digital revolution</a:t>
            </a:r>
            <a:r>
              <a:rPr lang="en-US" b="1" dirty="0"/>
              <a:t>.</a:t>
            </a:r>
          </a:p>
          <a:p>
            <a:r>
              <a:rPr lang="en-US" sz="2400" b="1" dirty="0"/>
              <a:t>Smart homes</a:t>
            </a:r>
            <a:r>
              <a:rPr lang="en-US" sz="2000" b="1" dirty="0"/>
              <a:t> are buildings you can think of! This means that you know exactly what is going on inside and out. She can decide! By taking the best solutions to determine the appropriate environment for the users. They are the buildings of the future. Homes using the latest technology and the latest technology to manage all the elements of the house or building using the computer. It responds to the wishes of users, achieving the greatest flexibility, convenience and security. Which means less human use. Where the computer controls the affairs of electricity, heating, lighting, air conditioning, fire and alarm systems, audio-visual systems, and various electronic devices and others that it enters into the design of the building. in a way that integrates with the environment.</a:t>
            </a:r>
          </a:p>
          <a:p>
            <a:pPr marL="0" indent="0">
              <a:buNone/>
            </a:pPr>
            <a:endParaRPr lang="en-US" sz="2400" b="1" dirty="0"/>
          </a:p>
        </p:txBody>
      </p:sp>
      <p:sp>
        <p:nvSpPr>
          <p:cNvPr id="4" name="Slide Number Placeholder 3"/>
          <p:cNvSpPr>
            <a:spLocks noGrp="1"/>
          </p:cNvSpPr>
          <p:nvPr>
            <p:ph type="sldNum" sz="quarter" idx="12"/>
          </p:nvPr>
        </p:nvSpPr>
        <p:spPr/>
        <p:txBody>
          <a:bodyPr/>
          <a:lstStyle/>
          <a:p>
            <a:fld id="{21A00247-85A8-4221-9BDC-872C6C8F3369}" type="slidenum">
              <a:rPr lang="en-US" smtClean="0"/>
              <a:t>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016" y="4970684"/>
            <a:ext cx="7029340" cy="15682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591430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37"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000"/>
                            </p:stCondLst>
                            <p:childTnLst>
                              <p:par>
                                <p:cTn id="29" presetID="37" presetClass="entr" presetSubtype="0" fill="hold" grpId="0" nodeType="after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000"/>
                            </p:stCondLst>
                            <p:childTnLst>
                              <p:par>
                                <p:cTn id="36" presetID="31"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92" y="351479"/>
            <a:ext cx="5890146" cy="699399"/>
          </a:xfrm>
        </p:spPr>
        <p:txBody>
          <a:bodyPr>
            <a:norm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What is a smart home?</a:t>
            </a:r>
          </a:p>
        </p:txBody>
      </p:sp>
      <p:sp>
        <p:nvSpPr>
          <p:cNvPr id="3" name="Content Placeholder 2"/>
          <p:cNvSpPr>
            <a:spLocks noGrp="1"/>
          </p:cNvSpPr>
          <p:nvPr>
            <p:ph idx="1"/>
          </p:nvPr>
        </p:nvSpPr>
        <p:spPr>
          <a:xfrm>
            <a:off x="292292" y="1214651"/>
            <a:ext cx="11061508" cy="4962312"/>
          </a:xfrm>
        </p:spPr>
        <p:txBody>
          <a:bodyPr>
            <a:normAutofit/>
          </a:bodyPr>
          <a:lstStyle/>
          <a:p>
            <a:endParaRPr lang="en-US" sz="2400" dirty="0">
              <a:latin typeface="Arial Rounded MT Bold" panose="020F0704030504030204" pitchFamily="34" charset="0"/>
            </a:endParaRPr>
          </a:p>
          <a:p>
            <a:r>
              <a:rPr lang="en-US" sz="2400" dirty="0">
                <a:latin typeface="Arial Rounded MT Bold" panose="020F0704030504030204" pitchFamily="34" charset="0"/>
              </a:rPr>
              <a:t>An integrated system that allows the user to control vital functions in the home, such as:</a:t>
            </a:r>
          </a:p>
          <a:p>
            <a:r>
              <a:rPr lang="en-US" sz="2000" dirty="0">
                <a:latin typeface="Arial Rounded MT Bold" panose="020F0704030504030204" pitchFamily="34" charset="0"/>
              </a:rPr>
              <a:t>Electricity consumption and lighting control.</a:t>
            </a:r>
          </a:p>
          <a:p>
            <a:r>
              <a:rPr lang="en-US" sz="2000" dirty="0">
                <a:latin typeface="Arial Rounded MT Bold" panose="020F0704030504030204" pitchFamily="34" charset="0"/>
              </a:rPr>
              <a:t>Electric gates for doors in the house.</a:t>
            </a:r>
          </a:p>
          <a:p>
            <a:r>
              <a:rPr lang="en-US" sz="2000" dirty="0">
                <a:latin typeface="Arial Rounded MT Bold" panose="020F0704030504030204" pitchFamily="34" charset="0"/>
              </a:rPr>
              <a:t>Take advantage of solar energy to store it in solar panels and convert it into electrical energy when needed at home.</a:t>
            </a:r>
            <a:endParaRPr lang="ar-EG" sz="2000" dirty="0">
              <a:latin typeface="Arial Rounded MT Bold" panose="020F0704030504030204" pitchFamily="34" charset="0"/>
            </a:endParaRPr>
          </a:p>
          <a:p>
            <a:r>
              <a:rPr lang="en-US" sz="2000" dirty="0">
                <a:latin typeface="Arial Rounded MT Bold" panose="020F0704030504030204" pitchFamily="34" charset="0"/>
              </a:rPr>
              <a:t>home communication systems and other examples……  </a:t>
            </a:r>
          </a:p>
          <a:p>
            <a:pPr marL="0" indent="0">
              <a:buNone/>
            </a:pPr>
            <a:endParaRPr lang="en-US" sz="2400" dirty="0">
              <a:latin typeface="Arial Rounded MT Bold" panose="020F0704030504030204" pitchFamily="34" charset="0"/>
            </a:endParaRPr>
          </a:p>
        </p:txBody>
      </p:sp>
      <p:sp>
        <p:nvSpPr>
          <p:cNvPr id="4" name="Slide Number Placeholder 3"/>
          <p:cNvSpPr>
            <a:spLocks noGrp="1"/>
          </p:cNvSpPr>
          <p:nvPr>
            <p:ph type="sldNum" sz="quarter" idx="12"/>
          </p:nvPr>
        </p:nvSpPr>
        <p:spPr/>
        <p:txBody>
          <a:bodyPr/>
          <a:lstStyle/>
          <a:p>
            <a:fld id="{21A00247-85A8-4221-9BDC-872C6C8F3369}" type="slidenum">
              <a:rPr lang="en-US" smtClean="0"/>
              <a:t>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041" y="4099481"/>
            <a:ext cx="2374908" cy="22412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65634679"/>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 presetClass="entr" presetSubtype="10" fill="hold" grpId="0"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blinds(horizontal)">
                                      <p:cBhvr>
                                        <p:cTn id="14" dur="500"/>
                                        <p:tgtEl>
                                          <p:spTgt spid="3">
                                            <p:txEl>
                                              <p:pRg st="1" end="1"/>
                                            </p:txEl>
                                          </p:spTgt>
                                        </p:tgtEl>
                                      </p:cBhvr>
                                    </p:animEffect>
                                  </p:childTnLst>
                                </p:cTn>
                              </p:par>
                            </p:childTnLst>
                          </p:cTn>
                        </p:par>
                        <p:par>
                          <p:cTn id="15" fill="hold">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par>
                          <p:cTn id="19" fill="hold">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par>
                          <p:cTn id="27" fill="hold">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par>
                          <p:cTn id="31" fill="hold">
                            <p:stCondLst>
                              <p:cond delay="3500"/>
                            </p:stCondLst>
                            <p:childTnLst>
                              <p:par>
                                <p:cTn id="32" presetID="31"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p:cTn id="34" dur="1000" fill="hold"/>
                                        <p:tgtEl>
                                          <p:spTgt spid="5"/>
                                        </p:tgtEl>
                                        <p:attrNameLst>
                                          <p:attrName>ppt_w</p:attrName>
                                        </p:attrNameLst>
                                      </p:cBhvr>
                                      <p:tavLst>
                                        <p:tav tm="0">
                                          <p:val>
                                            <p:fltVal val="0"/>
                                          </p:val>
                                        </p:tav>
                                        <p:tav tm="100000">
                                          <p:val>
                                            <p:strVal val="#ppt_w"/>
                                          </p:val>
                                        </p:tav>
                                      </p:tavLst>
                                    </p:anim>
                                    <p:anim calcmode="lin" valueType="num">
                                      <p:cBhvr>
                                        <p:cTn id="35" dur="1000" fill="hold"/>
                                        <p:tgtEl>
                                          <p:spTgt spid="5"/>
                                        </p:tgtEl>
                                        <p:attrNameLst>
                                          <p:attrName>ppt_h</p:attrName>
                                        </p:attrNameLst>
                                      </p:cBhvr>
                                      <p:tavLst>
                                        <p:tav tm="0">
                                          <p:val>
                                            <p:fltVal val="0"/>
                                          </p:val>
                                        </p:tav>
                                        <p:tav tm="100000">
                                          <p:val>
                                            <p:strVal val="#ppt_h"/>
                                          </p:val>
                                        </p:tav>
                                      </p:tavLst>
                                    </p:anim>
                                    <p:anim calcmode="lin" valueType="num">
                                      <p:cBhvr>
                                        <p:cTn id="36" dur="1000" fill="hold"/>
                                        <p:tgtEl>
                                          <p:spTgt spid="5"/>
                                        </p:tgtEl>
                                        <p:attrNameLst>
                                          <p:attrName>style.rotation</p:attrName>
                                        </p:attrNameLst>
                                      </p:cBhvr>
                                      <p:tavLst>
                                        <p:tav tm="0">
                                          <p:val>
                                            <p:fltVal val="90"/>
                                          </p:val>
                                        </p:tav>
                                        <p:tav tm="100000">
                                          <p:val>
                                            <p:fltVal val="0"/>
                                          </p:val>
                                        </p:tav>
                                      </p:tavLst>
                                    </p:anim>
                                    <p:animEffect transition="in" filter="fade">
                                      <p:cBhvr>
                                        <p:cTn id="3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668" y="141668"/>
            <a:ext cx="7109138" cy="682580"/>
          </a:xfrm>
        </p:spPr>
        <p:txBody>
          <a:bodyPr>
            <a:no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Project implementation steps:</a:t>
            </a:r>
          </a:p>
        </p:txBody>
      </p:sp>
      <p:sp>
        <p:nvSpPr>
          <p:cNvPr id="3" name="Subtitle 2"/>
          <p:cNvSpPr>
            <a:spLocks noGrp="1"/>
          </p:cNvSpPr>
          <p:nvPr>
            <p:ph type="subTitle" idx="1"/>
          </p:nvPr>
        </p:nvSpPr>
        <p:spPr>
          <a:xfrm>
            <a:off x="444321" y="960102"/>
            <a:ext cx="11303358" cy="5396248"/>
          </a:xfrm>
        </p:spPr>
        <p:txBody>
          <a:bodyPr>
            <a:normAutofit/>
          </a:bodyPr>
          <a:lstStyle/>
          <a:p>
            <a:pPr marL="342900" indent="-342900" algn="l">
              <a:buFont typeface="Arial" panose="020B0604020202020204" pitchFamily="34" charset="0"/>
              <a:buChar char="•"/>
            </a:pPr>
            <a:r>
              <a:rPr lang="en-US" dirty="0">
                <a:latin typeface="Arial Rounded MT Bold" panose="020F0704030504030204" pitchFamily="34" charset="0"/>
              </a:rPr>
              <a:t>We have had meetings with members of the project team. Through this, we conducted a feasibility study for the project in terms of the tools, measurements and dimensions of the house.</a:t>
            </a:r>
            <a:endParaRPr lang="ar-EG" dirty="0">
              <a:latin typeface="Arial Rounded MT Bold" panose="020F0704030504030204" pitchFamily="34" charset="0"/>
            </a:endParaRPr>
          </a:p>
          <a:p>
            <a:pPr marL="342900" indent="-342900" algn="l">
              <a:buFont typeface="Arial" panose="020B0604020202020204" pitchFamily="34" charset="0"/>
              <a:buChar char="•"/>
            </a:pPr>
            <a:r>
              <a:rPr lang="en-US" dirty="0">
                <a:latin typeface="Arial Rounded MT Bold" panose="020F0704030504030204" pitchFamily="34" charset="0"/>
              </a:rPr>
              <a:t>Requirements have been defined and the appropriate equipment and tools needed for the project have been purchased.</a:t>
            </a:r>
          </a:p>
          <a:p>
            <a:pPr marL="342900" indent="-342900" algn="l">
              <a:buFont typeface="Arial" panose="020B0604020202020204" pitchFamily="34" charset="0"/>
              <a:buChar char="•"/>
            </a:pPr>
            <a:r>
              <a:rPr lang="en-US" sz="2000" dirty="0">
                <a:latin typeface="Arial Rounded MT Bold" panose="020F0704030504030204" pitchFamily="34" charset="0"/>
              </a:rPr>
              <a:t>Using some ideas to create a model of the house, the following model of the house was chosen</a:t>
            </a:r>
            <a:r>
              <a:rPr lang="en-US" dirty="0">
                <a:latin typeface="Arial Rounded MT Bold" panose="020F0704030504030204" pitchFamily="34" charset="0"/>
              </a:rPr>
              <a:t>.</a:t>
            </a:r>
          </a:p>
          <a:p>
            <a:pPr marL="342900" indent="-342900" algn="l">
              <a:buFont typeface="Arial" panose="020B0604020202020204" pitchFamily="34" charset="0"/>
              <a:buChar char="•"/>
            </a:pPr>
            <a:endParaRPr lang="en-US" sz="2800" dirty="0"/>
          </a:p>
        </p:txBody>
      </p:sp>
      <p:sp>
        <p:nvSpPr>
          <p:cNvPr id="5" name="Slide Number Placeholder 4"/>
          <p:cNvSpPr>
            <a:spLocks noGrp="1"/>
          </p:cNvSpPr>
          <p:nvPr>
            <p:ph type="sldNum" sz="quarter" idx="12"/>
          </p:nvPr>
        </p:nvSpPr>
        <p:spPr>
          <a:xfrm>
            <a:off x="9123680" y="6311546"/>
            <a:ext cx="2743200" cy="361315"/>
          </a:xfrm>
        </p:spPr>
        <p:txBody>
          <a:bodyPr/>
          <a:lstStyle/>
          <a:p>
            <a:fld id="{21A00247-85A8-4221-9BDC-872C6C8F3369}" type="slidenum">
              <a:rPr lang="en-US" smtClean="0"/>
              <a:t>5</a:t>
            </a:fld>
            <a:endParaRPr lang="en-US" dirty="0"/>
          </a:p>
        </p:txBody>
      </p:sp>
      <p:pic>
        <p:nvPicPr>
          <p:cNvPr id="4" name="Picture 3"/>
          <p:cNvPicPr>
            <a:picLocks noChangeAspect="1"/>
          </p:cNvPicPr>
          <p:nvPr/>
        </p:nvPicPr>
        <p:blipFill>
          <a:blip r:embed="rId2"/>
          <a:stretch>
            <a:fillRect/>
          </a:stretch>
        </p:blipFill>
        <p:spPr>
          <a:xfrm>
            <a:off x="2819175" y="3801863"/>
            <a:ext cx="5357611" cy="2253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3838" y="5160127"/>
            <a:ext cx="915628" cy="11962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6336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1000"/>
                                        <p:tgtEl>
                                          <p:spTgt spid="2"/>
                                        </p:tgtEl>
                                      </p:cBhvr>
                                    </p:animEffect>
                                  </p:childTnLst>
                                </p:cTn>
                              </p:par>
                            </p:childTnLst>
                          </p:cTn>
                        </p:par>
                        <p:par>
                          <p:cTn id="8" fill="hold">
                            <p:stCondLst>
                              <p:cond delay="1000"/>
                            </p:stCondLst>
                            <p:childTnLst>
                              <p:par>
                                <p:cTn id="9" presetID="55"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3">
                                            <p:txEl>
                                              <p:pRg st="0" end="0"/>
                                            </p:txEl>
                                          </p:spTgt>
                                        </p:tgtEl>
                                      </p:cBhvr>
                                    </p:animEffect>
                                  </p:childTnLst>
                                </p:cTn>
                              </p:par>
                            </p:childTnLst>
                          </p:cTn>
                        </p:par>
                        <p:par>
                          <p:cTn id="14" fill="hold">
                            <p:stCondLst>
                              <p:cond delay="2000"/>
                            </p:stCondLst>
                            <p:childTnLst>
                              <p:par>
                                <p:cTn id="15" presetID="55"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9" dur="1000"/>
                                        <p:tgtEl>
                                          <p:spTgt spid="3">
                                            <p:txEl>
                                              <p:pRg st="1" end="1"/>
                                            </p:txEl>
                                          </p:spTgt>
                                        </p:tgtEl>
                                      </p:cBhvr>
                                    </p:animEffect>
                                  </p:childTnLst>
                                </p:cTn>
                              </p:par>
                            </p:childTnLst>
                          </p:cTn>
                        </p:par>
                        <p:par>
                          <p:cTn id="20" fill="hold">
                            <p:stCondLst>
                              <p:cond delay="3000"/>
                            </p:stCondLst>
                            <p:childTnLst>
                              <p:par>
                                <p:cTn id="21" presetID="55"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4"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5" dur="1000"/>
                                        <p:tgtEl>
                                          <p:spTgt spid="3">
                                            <p:txEl>
                                              <p:pRg st="2" end="2"/>
                                            </p:txEl>
                                          </p:spTgt>
                                        </p:tgtEl>
                                      </p:cBhvr>
                                    </p:animEffect>
                                  </p:childTnLst>
                                </p:cTn>
                              </p:par>
                            </p:childTnLst>
                          </p:cTn>
                        </p:par>
                        <p:par>
                          <p:cTn id="26" fill="hold">
                            <p:stCondLst>
                              <p:cond delay="4000"/>
                            </p:stCondLst>
                            <p:childTnLst>
                              <p:par>
                                <p:cTn id="27" presetID="53" presetClass="entr" presetSubtype="16"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par>
                          <p:cTn id="32" fill="hold">
                            <p:stCondLst>
                              <p:cond delay="4500"/>
                            </p:stCondLst>
                            <p:childTnLst>
                              <p:par>
                                <p:cTn id="33" presetID="21"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heel(8)">
                                      <p:cBhvr>
                                        <p:cTn id="3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518" y="489395"/>
            <a:ext cx="11307651" cy="5692463"/>
          </a:xfrm>
        </p:spPr>
        <p:txBody>
          <a:bodyPr/>
          <a:lstStyle/>
          <a:p>
            <a:r>
              <a:rPr lang="en-US" dirty="0"/>
              <a:t>Study devices in terms of how they work, how they are installed, and how to code each device.</a:t>
            </a:r>
          </a:p>
          <a:p>
            <a:r>
              <a:rPr lang="en-US" dirty="0"/>
              <a:t>We wrote the codes for the project</a:t>
            </a:r>
            <a:r>
              <a:rPr lang="en-US" dirty="0" smtClean="0"/>
              <a:t>.</a:t>
            </a:r>
          </a:p>
          <a:p>
            <a:r>
              <a:rPr lang="en-US" dirty="0" smtClean="0"/>
              <a:t>Meeting :While </a:t>
            </a:r>
            <a:r>
              <a:rPr lang="en-US" dirty="0"/>
              <a:t>working on the project, we held meetings to find out the progress that was reached through the assembly at the university or through the </a:t>
            </a:r>
            <a:r>
              <a:rPr lang="en-US" dirty="0" smtClean="0"/>
              <a:t>online.</a:t>
            </a:r>
            <a:endParaRPr lang="en-US" dirty="0"/>
          </a:p>
          <a:p>
            <a:r>
              <a:rPr lang="en-US" dirty="0"/>
              <a:t>Parts of the house were built and appliances installed.</a:t>
            </a:r>
            <a:endParaRPr lang="ar-EG" dirty="0"/>
          </a:p>
          <a:p>
            <a:r>
              <a:rPr lang="en-US" dirty="0"/>
              <a:t>We charge solar panels in order to benefit from clean energy.</a:t>
            </a:r>
          </a:p>
          <a:p>
            <a:r>
              <a:rPr lang="en-US" dirty="0"/>
              <a:t>We tested the project and made sure it was working properly.</a:t>
            </a:r>
          </a:p>
        </p:txBody>
      </p:sp>
      <p:sp>
        <p:nvSpPr>
          <p:cNvPr id="2" name="Slide Number Placeholder 1"/>
          <p:cNvSpPr>
            <a:spLocks noGrp="1"/>
          </p:cNvSpPr>
          <p:nvPr>
            <p:ph type="sldNum" sz="quarter" idx="12"/>
          </p:nvPr>
        </p:nvSpPr>
        <p:spPr/>
        <p:txBody>
          <a:bodyPr/>
          <a:lstStyle/>
          <a:p>
            <a:fld id="{21A00247-85A8-4221-9BDC-872C6C8F3369}" type="slidenum">
              <a:rPr lang="en-US" smtClean="0"/>
              <a:t>6</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3905250"/>
            <a:ext cx="1961338" cy="20135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39464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3">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3">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12" fill="hold">
                            <p:stCondLst>
                              <p:cond delay="1000"/>
                            </p:stCondLst>
                            <p:childTnLst>
                              <p:par>
                                <p:cTn id="13" presetID="43"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
                                        <p:tgtEl>
                                          <p:spTgt spid="3">
                                            <p:txEl>
                                              <p:pRg st="1" end="1"/>
                                            </p:txEl>
                                          </p:spTgt>
                                        </p:tgtEl>
                                      </p:cBhvr>
                                    </p:animEffect>
                                    <p:anim calcmode="lin" valueType="num">
                                      <p:cBhvr>
                                        <p:cTn id="16" dur="4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400" fill="hold"/>
                                        <p:tgtEl>
                                          <p:spTgt spid="3">
                                            <p:txEl>
                                              <p:pRg st="1" end="1"/>
                                            </p:txEl>
                                          </p:spTgt>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3">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3">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0" fill="hold">
                            <p:stCondLst>
                              <p:cond delay="2000"/>
                            </p:stCondLst>
                            <p:childTnLst>
                              <p:par>
                                <p:cTn id="21" presetID="43" presetClass="entr" presetSubtype="0" fill="hold" grpId="0"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
                                        <p:tgtEl>
                                          <p:spTgt spid="3">
                                            <p:txEl>
                                              <p:pRg st="2" end="2"/>
                                            </p:txEl>
                                          </p:spTgt>
                                        </p:tgtEl>
                                      </p:cBhvr>
                                    </p:animEffect>
                                    <p:anim calcmode="lin" valueType="num">
                                      <p:cBhvr>
                                        <p:cTn id="24" dur="4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400" fill="hold"/>
                                        <p:tgtEl>
                                          <p:spTgt spid="3">
                                            <p:txEl>
                                              <p:pRg st="2" end="2"/>
                                            </p:txEl>
                                          </p:spTgt>
                                        </p:tgtEl>
                                        <p:attrNameLst>
                                          <p:attrName>ppt_y</p:attrName>
                                        </p:attrNameLst>
                                      </p:cBhvr>
                                      <p:tavLst>
                                        <p:tav tm="0">
                                          <p:val>
                                            <p:strVal val="#ppt_y+0.31"/>
                                          </p:val>
                                        </p:tav>
                                        <p:tav tm="100000">
                                          <p:val>
                                            <p:strVal val="#ppt_y+0.31"/>
                                          </p:val>
                                        </p:tav>
                                      </p:tavLst>
                                    </p:anim>
                                    <p:anim calcmode="lin" valueType="num">
                                      <p:cBhvr>
                                        <p:cTn id="26" dur="600" decel="50000" fill="hold">
                                          <p:stCondLst>
                                            <p:cond delay="400"/>
                                          </p:stCondLst>
                                        </p:cTn>
                                        <p:tgtEl>
                                          <p:spTgt spid="3">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7" dur="600" decel="50000" fill="hold">
                                          <p:stCondLst>
                                            <p:cond delay="400"/>
                                          </p:stCondLst>
                                        </p:cTn>
                                        <p:tgtEl>
                                          <p:spTgt spid="3">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8" fill="hold">
                            <p:stCondLst>
                              <p:cond delay="3000"/>
                            </p:stCondLst>
                            <p:childTnLst>
                              <p:par>
                                <p:cTn id="29" presetID="43"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
                                        <p:tgtEl>
                                          <p:spTgt spid="3">
                                            <p:txEl>
                                              <p:pRg st="3" end="3"/>
                                            </p:txEl>
                                          </p:spTgt>
                                        </p:tgtEl>
                                      </p:cBhvr>
                                    </p:animEffect>
                                    <p:anim calcmode="lin" valueType="num">
                                      <p:cBhvr>
                                        <p:cTn id="32" dur="4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400" fill="hold"/>
                                        <p:tgtEl>
                                          <p:spTgt spid="3">
                                            <p:txEl>
                                              <p:pRg st="3" end="3"/>
                                            </p:txEl>
                                          </p:spTgt>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3">
                                            <p:txEl>
                                              <p:pRg st="3" end="3"/>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3">
                                            <p:txEl>
                                              <p:pRg st="3" end="3"/>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36" fill="hold">
                            <p:stCondLst>
                              <p:cond delay="4000"/>
                            </p:stCondLst>
                            <p:childTnLst>
                              <p:par>
                                <p:cTn id="37" presetID="43" presetClass="entr" presetSubtype="0" fill="hold" grpId="0"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
                                        <p:tgtEl>
                                          <p:spTgt spid="3">
                                            <p:txEl>
                                              <p:pRg st="4" end="4"/>
                                            </p:txEl>
                                          </p:spTgt>
                                        </p:tgtEl>
                                      </p:cBhvr>
                                    </p:animEffect>
                                    <p:anim calcmode="lin" valueType="num">
                                      <p:cBhvr>
                                        <p:cTn id="40" dur="4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400" fill="hold"/>
                                        <p:tgtEl>
                                          <p:spTgt spid="3">
                                            <p:txEl>
                                              <p:pRg st="4" end="4"/>
                                            </p:txEl>
                                          </p:spTgt>
                                        </p:tgtEl>
                                        <p:attrNameLst>
                                          <p:attrName>ppt_y</p:attrName>
                                        </p:attrNameLst>
                                      </p:cBhvr>
                                      <p:tavLst>
                                        <p:tav tm="0">
                                          <p:val>
                                            <p:strVal val="#ppt_y+0.31"/>
                                          </p:val>
                                        </p:tav>
                                        <p:tav tm="100000">
                                          <p:val>
                                            <p:strVal val="#ppt_y+0.31"/>
                                          </p:val>
                                        </p:tav>
                                      </p:tavLst>
                                    </p:anim>
                                    <p:anim calcmode="lin" valueType="num">
                                      <p:cBhvr>
                                        <p:cTn id="42" dur="600" decel="50000" fill="hold">
                                          <p:stCondLst>
                                            <p:cond delay="400"/>
                                          </p:stCondLst>
                                        </p:cTn>
                                        <p:tgtEl>
                                          <p:spTgt spid="3">
                                            <p:txEl>
                                              <p:pRg st="4" end="4"/>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3" dur="600" decel="50000" fill="hold">
                                          <p:stCondLst>
                                            <p:cond delay="400"/>
                                          </p:stCondLst>
                                        </p:cTn>
                                        <p:tgtEl>
                                          <p:spTgt spid="3">
                                            <p:txEl>
                                              <p:pRg st="4" end="4"/>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4" fill="hold">
                            <p:stCondLst>
                              <p:cond delay="5000"/>
                            </p:stCondLst>
                            <p:childTnLst>
                              <p:par>
                                <p:cTn id="45" presetID="43" presetClass="entr" presetSubtype="0" fill="hold" grpId="0" nodeType="after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
                                        <p:tgtEl>
                                          <p:spTgt spid="3">
                                            <p:txEl>
                                              <p:pRg st="5" end="5"/>
                                            </p:txEl>
                                          </p:spTgt>
                                        </p:tgtEl>
                                      </p:cBhvr>
                                    </p:animEffect>
                                    <p:anim calcmode="lin" valueType="num">
                                      <p:cBhvr>
                                        <p:cTn id="48" dur="4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400" fill="hold"/>
                                        <p:tgtEl>
                                          <p:spTgt spid="3">
                                            <p:txEl>
                                              <p:pRg st="5" end="5"/>
                                            </p:txEl>
                                          </p:spTgt>
                                        </p:tgtEl>
                                        <p:attrNameLst>
                                          <p:attrName>ppt_y</p:attrName>
                                        </p:attrNameLst>
                                      </p:cBhvr>
                                      <p:tavLst>
                                        <p:tav tm="0">
                                          <p:val>
                                            <p:strVal val="#ppt_y+0.31"/>
                                          </p:val>
                                        </p:tav>
                                        <p:tav tm="100000">
                                          <p:val>
                                            <p:strVal val="#ppt_y+0.31"/>
                                          </p:val>
                                        </p:tav>
                                      </p:tavLst>
                                    </p:anim>
                                    <p:anim calcmode="lin" valueType="num">
                                      <p:cBhvr>
                                        <p:cTn id="50" dur="600" decel="50000" fill="hold">
                                          <p:stCondLst>
                                            <p:cond delay="400"/>
                                          </p:stCondLst>
                                        </p:cTn>
                                        <p:tgtEl>
                                          <p:spTgt spid="3">
                                            <p:txEl>
                                              <p:pRg st="5" end="5"/>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1" dur="600" decel="50000" fill="hold">
                                          <p:stCondLst>
                                            <p:cond delay="400"/>
                                          </p:stCondLst>
                                        </p:cTn>
                                        <p:tgtEl>
                                          <p:spTgt spid="3">
                                            <p:txEl>
                                              <p:pRg st="5" end="5"/>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randombar(horizontal)">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991" y="218364"/>
            <a:ext cx="5642899" cy="846162"/>
          </a:xfrm>
        </p:spPr>
        <p:txBody>
          <a:bodyPr>
            <a:normAutofit/>
          </a:bodyPr>
          <a:lstStyle/>
          <a:p>
            <a:r>
              <a:rPr lang="en-US" sz="3600" b="1" u="sng" dirty="0">
                <a:effectLst>
                  <a:outerShdw blurRad="38100" dist="38100" dir="2700000" algn="tl">
                    <a:srgbClr val="000000">
                      <a:alpha val="43137"/>
                    </a:srgbClr>
                  </a:outerShdw>
                </a:effectLst>
                <a:latin typeface="Arial Rounded MT Bold" panose="020F0704030504030204" pitchFamily="34" charset="0"/>
              </a:rPr>
              <a:t>Used </a:t>
            </a:r>
            <a:r>
              <a:rPr lang="en-US" sz="3600" b="1" u="sng" dirty="0" err="1">
                <a:effectLst>
                  <a:outerShdw blurRad="38100" dist="38100" dir="2700000" algn="tl">
                    <a:srgbClr val="000000">
                      <a:alpha val="43137"/>
                    </a:srgbClr>
                  </a:outerShdw>
                </a:effectLst>
                <a:latin typeface="Arial Rounded MT Bold" panose="020F0704030504030204" pitchFamily="34" charset="0"/>
              </a:rPr>
              <a:t>equipments</a:t>
            </a:r>
            <a:r>
              <a:rPr lang="en-US" sz="3600" b="1" u="sng" dirty="0">
                <a:effectLst>
                  <a:outerShdw blurRad="38100" dist="38100" dir="2700000" algn="tl">
                    <a:srgbClr val="000000">
                      <a:alpha val="43137"/>
                    </a:srgbClr>
                  </a:outerShdw>
                </a:effectLst>
                <a:latin typeface="Arial Rounded MT Bold" panose="020F0704030504030204" pitchFamily="34" charset="0"/>
              </a:rPr>
              <a:t> :</a:t>
            </a:r>
          </a:p>
        </p:txBody>
      </p:sp>
      <p:sp>
        <p:nvSpPr>
          <p:cNvPr id="3" name="Content Placeholder 2"/>
          <p:cNvSpPr>
            <a:spLocks noGrp="1"/>
          </p:cNvSpPr>
          <p:nvPr>
            <p:ph sz="half" idx="2"/>
          </p:nvPr>
        </p:nvSpPr>
        <p:spPr>
          <a:xfrm>
            <a:off x="382138" y="1419367"/>
            <a:ext cx="5615438" cy="4039737"/>
          </a:xfrm>
        </p:spPr>
        <p:txBody>
          <a:bodyPr>
            <a:normAutofit/>
          </a:bodyPr>
          <a:lstStyle/>
          <a:p>
            <a:pPr>
              <a:buFont typeface="Wingdings" panose="05000000000000000000" pitchFamily="2" charset="2"/>
              <a:buChar char="Ø"/>
            </a:pPr>
            <a:r>
              <a:rPr lang="en-US" dirty="0" err="1" smtClean="0"/>
              <a:t>Arduino</a:t>
            </a:r>
            <a:r>
              <a:rPr lang="en-US" dirty="0" smtClean="0"/>
              <a:t>-board-UNO.</a:t>
            </a:r>
          </a:p>
          <a:p>
            <a:pPr lvl="0">
              <a:buFont typeface="Wingdings" panose="05000000000000000000" pitchFamily="2" charset="2"/>
              <a:buChar char="Ø"/>
            </a:pPr>
            <a:r>
              <a:rPr lang="pt-BR" dirty="0"/>
              <a:t> ESP8266 ESP-12E NodeMcu LUA </a:t>
            </a:r>
            <a:r>
              <a:rPr lang="pt-BR" dirty="0" smtClean="0"/>
              <a:t>.</a:t>
            </a:r>
          </a:p>
          <a:p>
            <a:pPr lvl="0">
              <a:buFont typeface="Wingdings" panose="05000000000000000000" pitchFamily="2" charset="2"/>
              <a:buChar char="Ø"/>
            </a:pPr>
            <a:r>
              <a:rPr lang="en-US" dirty="0" smtClean="0"/>
              <a:t>Servo motor micro (180).</a:t>
            </a:r>
          </a:p>
          <a:p>
            <a:pPr>
              <a:buFont typeface="Wingdings" panose="05000000000000000000" pitchFamily="2" charset="2"/>
              <a:buChar char="Ø"/>
            </a:pPr>
            <a:r>
              <a:rPr lang="en-US" dirty="0" smtClean="0"/>
              <a:t>Ultrasonic </a:t>
            </a:r>
            <a:r>
              <a:rPr lang="en-US" dirty="0"/>
              <a:t>sensor SR04.</a:t>
            </a:r>
          </a:p>
          <a:p>
            <a:pPr lvl="0">
              <a:buFont typeface="Wingdings" panose="05000000000000000000" pitchFamily="2" charset="2"/>
              <a:buChar char="Ø"/>
            </a:pPr>
            <a:r>
              <a:rPr lang="en-US" dirty="0"/>
              <a:t>PHcr-20cm.</a:t>
            </a:r>
          </a:p>
          <a:p>
            <a:pPr>
              <a:buFont typeface="Wingdings" panose="05000000000000000000" pitchFamily="2" charset="2"/>
              <a:buChar char="Ø"/>
            </a:pPr>
            <a:r>
              <a:rPr lang="en-US" dirty="0"/>
              <a:t>Relay 1 port.</a:t>
            </a:r>
            <a:endParaRPr lang="ar-EG" dirty="0"/>
          </a:p>
          <a:p>
            <a:pPr>
              <a:buFont typeface="Wingdings" panose="05000000000000000000" pitchFamily="2" charset="2"/>
              <a:buChar char="Ø"/>
            </a:pPr>
            <a:r>
              <a:rPr lang="en-US" dirty="0"/>
              <a:t>12 to 6 volt downstream transformer.</a:t>
            </a:r>
            <a:endParaRPr lang="ar-EG" dirty="0"/>
          </a:p>
          <a:p>
            <a:pPr marL="0" indent="0">
              <a:buNone/>
            </a:pPr>
            <a:endParaRPr lang="ar-EG" dirty="0"/>
          </a:p>
          <a:p>
            <a:pPr lvl="0">
              <a:buFont typeface="Wingdings" panose="05000000000000000000" pitchFamily="2" charset="2"/>
              <a:buChar char="Ø"/>
            </a:pPr>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a:p>
        </p:txBody>
      </p:sp>
      <p:sp>
        <p:nvSpPr>
          <p:cNvPr id="6" name="Content Placeholder 5"/>
          <p:cNvSpPr>
            <a:spLocks noGrp="1"/>
          </p:cNvSpPr>
          <p:nvPr>
            <p:ph sz="quarter" idx="4"/>
          </p:nvPr>
        </p:nvSpPr>
        <p:spPr>
          <a:xfrm>
            <a:off x="6209730" y="1419367"/>
            <a:ext cx="5349924" cy="3944203"/>
          </a:xfrm>
        </p:spPr>
        <p:txBody>
          <a:bodyPr/>
          <a:lstStyle/>
          <a:p>
            <a:pPr lvl="0">
              <a:buFont typeface="Wingdings" panose="05000000000000000000" pitchFamily="2" charset="2"/>
              <a:buChar char="Ø"/>
            </a:pPr>
            <a:r>
              <a:rPr lang="en-US" dirty="0"/>
              <a:t>charging regulator.</a:t>
            </a:r>
            <a:endParaRPr lang="ar-EG" dirty="0"/>
          </a:p>
          <a:p>
            <a:pPr lvl="0">
              <a:buFont typeface="Wingdings" panose="05000000000000000000" pitchFamily="2" charset="2"/>
              <a:buChar char="Ø"/>
            </a:pPr>
            <a:r>
              <a:rPr lang="en-US" dirty="0"/>
              <a:t>Dc 101.</a:t>
            </a:r>
          </a:p>
          <a:p>
            <a:pPr lvl="0">
              <a:buFont typeface="Wingdings" panose="05000000000000000000" pitchFamily="2" charset="2"/>
              <a:buChar char="Ø"/>
            </a:pPr>
            <a:r>
              <a:rPr lang="en-US" dirty="0"/>
              <a:t>12 volt battery.</a:t>
            </a:r>
            <a:endParaRPr lang="ar-EG" dirty="0"/>
          </a:p>
          <a:p>
            <a:pPr>
              <a:buFont typeface="Wingdings" panose="05000000000000000000" pitchFamily="2" charset="2"/>
              <a:buChar char="Ø"/>
            </a:pPr>
            <a:r>
              <a:rPr lang="en-US" dirty="0"/>
              <a:t>Two 12 volt solar panels.</a:t>
            </a:r>
          </a:p>
          <a:p>
            <a:pPr lvl="0">
              <a:buFont typeface="Wingdings" panose="05000000000000000000" pitchFamily="2" charset="2"/>
              <a:buChar char="Ø"/>
            </a:pPr>
            <a:r>
              <a:rPr lang="en-US" dirty="0" smtClean="0"/>
              <a:t>pcs </a:t>
            </a:r>
            <a:r>
              <a:rPr lang="en-US" dirty="0"/>
              <a:t>soldering board.</a:t>
            </a:r>
            <a:endParaRPr lang="ar-EG" dirty="0"/>
          </a:p>
          <a:p>
            <a:pPr lvl="0">
              <a:buFont typeface="Wingdings" panose="05000000000000000000" pitchFamily="2" charset="2"/>
              <a:buChar char="Ø"/>
            </a:pPr>
            <a:r>
              <a:rPr lang="en-US" dirty="0"/>
              <a:t>Led.</a:t>
            </a:r>
          </a:p>
          <a:p>
            <a:pPr lvl="0">
              <a:buFont typeface="Wingdings" panose="05000000000000000000" pitchFamily="2" charset="2"/>
              <a:buChar char="Ø"/>
            </a:pPr>
            <a:r>
              <a:rPr lang="en-US" dirty="0"/>
              <a:t>Traffic light.</a:t>
            </a:r>
          </a:p>
          <a:p>
            <a:pPr marL="0" indent="0">
              <a:buNone/>
            </a:pPr>
            <a:endParaRPr lang="en-US" dirty="0"/>
          </a:p>
        </p:txBody>
      </p:sp>
      <p:sp>
        <p:nvSpPr>
          <p:cNvPr id="4" name="Slide Number Placeholder 3"/>
          <p:cNvSpPr>
            <a:spLocks noGrp="1"/>
          </p:cNvSpPr>
          <p:nvPr>
            <p:ph type="sldNum" sz="quarter" idx="12"/>
          </p:nvPr>
        </p:nvSpPr>
        <p:spPr/>
        <p:txBody>
          <a:bodyPr/>
          <a:lstStyle/>
          <a:p>
            <a:fld id="{21A00247-85A8-4221-9BDC-872C6C8F3369}"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5298" y="477063"/>
            <a:ext cx="1504950" cy="13042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979329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2" presetClass="entr" presetSubtype="3"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 calcmode="lin" valueType="num">
                                      <p:cBhvr additive="base">
                                        <p:cTn id="24"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3" fill="hold" grpId="0" nodeType="after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3" fill="hold" grpId="0"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36" fill="hold">
                            <p:stCondLst>
                              <p:cond delay="3500"/>
                            </p:stCondLst>
                            <p:childTnLst>
                              <p:par>
                                <p:cTn id="37" presetID="2" presetClass="entr" presetSubtype="3" fill="hold" grpId="0" nodeType="after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par>
                          <p:cTn id="41" fill="hold">
                            <p:stCondLst>
                              <p:cond delay="4000"/>
                            </p:stCondLst>
                            <p:childTnLst>
                              <p:par>
                                <p:cTn id="42" presetID="2" presetClass="entr" presetSubtype="3" fill="hold" grpId="0" nodeType="after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 calcmode="lin" valueType="num">
                                      <p:cBhvr additive="base">
                                        <p:cTn id="44"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par>
                          <p:cTn id="46" fill="hold">
                            <p:stCondLst>
                              <p:cond delay="4500"/>
                            </p:stCondLst>
                            <p:childTnLst>
                              <p:par>
                                <p:cTn id="47" presetID="2" presetClass="entr" presetSubtype="3" fill="hold" grpId="0" nodeType="after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 presetClass="entr" presetSubtype="3" fill="hold" grpId="0" nodeType="after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additive="base">
                                        <p:cTn id="54"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3">
                                            <p:txEl>
                                              <p:pRg st="6" end="6"/>
                                            </p:txEl>
                                          </p:spTgt>
                                        </p:tgtEl>
                                        <p:attrNameLst>
                                          <p:attrName>ppt_y</p:attrName>
                                        </p:attrNameLst>
                                      </p:cBhvr>
                                      <p:tavLst>
                                        <p:tav tm="0">
                                          <p:val>
                                            <p:strVal val="0-#ppt_h/2"/>
                                          </p:val>
                                        </p:tav>
                                        <p:tav tm="100000">
                                          <p:val>
                                            <p:strVal val="#ppt_y"/>
                                          </p:val>
                                        </p:tav>
                                      </p:tavLst>
                                    </p:anim>
                                  </p:childTnLst>
                                </p:cTn>
                              </p:par>
                            </p:childTnLst>
                          </p:cTn>
                        </p:par>
                        <p:par>
                          <p:cTn id="56" fill="hold">
                            <p:stCondLst>
                              <p:cond delay="5500"/>
                            </p:stCondLst>
                            <p:childTnLst>
                              <p:par>
                                <p:cTn id="57" presetID="2" presetClass="entr" presetSubtype="6" fill="hold" grpId="0" nodeType="after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61" fill="hold">
                            <p:stCondLst>
                              <p:cond delay="6000"/>
                            </p:stCondLst>
                            <p:childTnLst>
                              <p:par>
                                <p:cTn id="62" presetID="2" presetClass="entr" presetSubtype="6" fill="hold" grpId="0" nodeType="afterEffect">
                                  <p:stCondLst>
                                    <p:cond delay="0"/>
                                  </p:stCondLst>
                                  <p:childTnLst>
                                    <p:set>
                                      <p:cBhvr>
                                        <p:cTn id="63" dur="1" fill="hold">
                                          <p:stCondLst>
                                            <p:cond delay="0"/>
                                          </p:stCondLst>
                                        </p:cTn>
                                        <p:tgtEl>
                                          <p:spTgt spid="6">
                                            <p:txEl>
                                              <p:pRg st="1" end="1"/>
                                            </p:txEl>
                                          </p:spTgt>
                                        </p:tgtEl>
                                        <p:attrNameLst>
                                          <p:attrName>style.visibility</p:attrName>
                                        </p:attrNameLst>
                                      </p:cBhvr>
                                      <p:to>
                                        <p:strVal val="visible"/>
                                      </p:to>
                                    </p:set>
                                    <p:anim calcmode="lin" valueType="num">
                                      <p:cBhvr additive="base">
                                        <p:cTn id="64"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66" fill="hold">
                            <p:stCondLst>
                              <p:cond delay="6500"/>
                            </p:stCondLst>
                            <p:childTnLst>
                              <p:par>
                                <p:cTn id="67" presetID="2" presetClass="entr" presetSubtype="6" fill="hold" grpId="0" nodeType="afterEffect">
                                  <p:stCondLst>
                                    <p:cond delay="0"/>
                                  </p:stCondLst>
                                  <p:childTnLst>
                                    <p:set>
                                      <p:cBhvr>
                                        <p:cTn id="68" dur="1" fill="hold">
                                          <p:stCondLst>
                                            <p:cond delay="0"/>
                                          </p:stCondLst>
                                        </p:cTn>
                                        <p:tgtEl>
                                          <p:spTgt spid="6">
                                            <p:txEl>
                                              <p:pRg st="2" end="2"/>
                                            </p:txEl>
                                          </p:spTgt>
                                        </p:tgtEl>
                                        <p:attrNameLst>
                                          <p:attrName>style.visibility</p:attrName>
                                        </p:attrNameLst>
                                      </p:cBhvr>
                                      <p:to>
                                        <p:strVal val="visible"/>
                                      </p:to>
                                    </p:set>
                                    <p:anim calcmode="lin" valueType="num">
                                      <p:cBhvr additive="base">
                                        <p:cTn id="6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71" fill="hold">
                            <p:stCondLst>
                              <p:cond delay="7000"/>
                            </p:stCondLst>
                            <p:childTnLst>
                              <p:par>
                                <p:cTn id="72" presetID="2" presetClass="entr" presetSubtype="6" fill="hold" grpId="0" nodeType="afterEffect">
                                  <p:stCondLst>
                                    <p:cond delay="0"/>
                                  </p:stCondLst>
                                  <p:childTnLst>
                                    <p:set>
                                      <p:cBhvr>
                                        <p:cTn id="73" dur="1" fill="hold">
                                          <p:stCondLst>
                                            <p:cond delay="0"/>
                                          </p:stCondLst>
                                        </p:cTn>
                                        <p:tgtEl>
                                          <p:spTgt spid="6">
                                            <p:txEl>
                                              <p:pRg st="3" end="3"/>
                                            </p:txEl>
                                          </p:spTgt>
                                        </p:tgtEl>
                                        <p:attrNameLst>
                                          <p:attrName>style.visibility</p:attrName>
                                        </p:attrNameLst>
                                      </p:cBhvr>
                                      <p:to>
                                        <p:strVal val="visible"/>
                                      </p:to>
                                    </p:set>
                                    <p:anim calcmode="lin" valueType="num">
                                      <p:cBhvr additive="base">
                                        <p:cTn id="74"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76" fill="hold">
                            <p:stCondLst>
                              <p:cond delay="7500"/>
                            </p:stCondLst>
                            <p:childTnLst>
                              <p:par>
                                <p:cTn id="77" presetID="2" presetClass="entr" presetSubtype="6" fill="hold" grpId="0" nodeType="after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 calcmode="lin" valueType="num">
                                      <p:cBhvr additive="base">
                                        <p:cTn id="79"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81" fill="hold">
                            <p:stCondLst>
                              <p:cond delay="8000"/>
                            </p:stCondLst>
                            <p:childTnLst>
                              <p:par>
                                <p:cTn id="82" presetID="2" presetClass="entr" presetSubtype="6" fill="hold" grpId="0" nodeType="afterEffect">
                                  <p:stCondLst>
                                    <p:cond delay="0"/>
                                  </p:stCondLst>
                                  <p:childTnLst>
                                    <p:set>
                                      <p:cBhvr>
                                        <p:cTn id="83" dur="1" fill="hold">
                                          <p:stCondLst>
                                            <p:cond delay="0"/>
                                          </p:stCondLst>
                                        </p:cTn>
                                        <p:tgtEl>
                                          <p:spTgt spid="6">
                                            <p:txEl>
                                              <p:pRg st="5" end="5"/>
                                            </p:txEl>
                                          </p:spTgt>
                                        </p:tgtEl>
                                        <p:attrNameLst>
                                          <p:attrName>style.visibility</p:attrName>
                                        </p:attrNameLst>
                                      </p:cBhvr>
                                      <p:to>
                                        <p:strVal val="visible"/>
                                      </p:to>
                                    </p:set>
                                    <p:anim calcmode="lin" valueType="num">
                                      <p:cBhvr additive="base">
                                        <p:cTn id="84"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86" fill="hold">
                            <p:stCondLst>
                              <p:cond delay="8500"/>
                            </p:stCondLst>
                            <p:childTnLst>
                              <p:par>
                                <p:cTn id="87" presetID="2" presetClass="entr" presetSubtype="6" fill="hold" grpId="0" nodeType="afterEffect">
                                  <p:stCondLst>
                                    <p:cond delay="0"/>
                                  </p:stCondLst>
                                  <p:childTnLst>
                                    <p:set>
                                      <p:cBhvr>
                                        <p:cTn id="88" dur="1" fill="hold">
                                          <p:stCondLst>
                                            <p:cond delay="0"/>
                                          </p:stCondLst>
                                        </p:cTn>
                                        <p:tgtEl>
                                          <p:spTgt spid="6">
                                            <p:txEl>
                                              <p:pRg st="6" end="6"/>
                                            </p:txEl>
                                          </p:spTgt>
                                        </p:tgtEl>
                                        <p:attrNameLst>
                                          <p:attrName>style.visibility</p:attrName>
                                        </p:attrNameLst>
                                      </p:cBhvr>
                                      <p:to>
                                        <p:strVal val="visible"/>
                                      </p:to>
                                    </p:set>
                                    <p:anim calcmode="lin" valueType="num">
                                      <p:cBhvr additive="base">
                                        <p:cTn id="89" dur="500" fill="hold"/>
                                        <p:tgtEl>
                                          <p:spTgt spid="6">
                                            <p:txEl>
                                              <p:pRg st="6" end="6"/>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par>
                          <p:cTn id="91" fill="hold">
                            <p:stCondLst>
                              <p:cond delay="9000"/>
                            </p:stCondLst>
                            <p:childTnLst>
                              <p:par>
                                <p:cTn id="92" presetID="2" presetClass="entr" presetSubtype="4" fill="hold" nodeType="afterEffect">
                                  <p:stCondLst>
                                    <p:cond delay="0"/>
                                  </p:stCondLst>
                                  <p:childTnLst>
                                    <p:set>
                                      <p:cBhvr>
                                        <p:cTn id="93" dur="1" fill="hold">
                                          <p:stCondLst>
                                            <p:cond delay="0"/>
                                          </p:stCondLst>
                                        </p:cTn>
                                        <p:tgtEl>
                                          <p:spTgt spid="5"/>
                                        </p:tgtEl>
                                        <p:attrNameLst>
                                          <p:attrName>style.visibility</p:attrName>
                                        </p:attrNameLst>
                                      </p:cBhvr>
                                      <p:to>
                                        <p:strVal val="visible"/>
                                      </p:to>
                                    </p:set>
                                    <p:anim calcmode="lin" valueType="num">
                                      <p:cBhvr additive="base">
                                        <p:cTn id="94" dur="500" fill="hold"/>
                                        <p:tgtEl>
                                          <p:spTgt spid="5"/>
                                        </p:tgtEl>
                                        <p:attrNameLst>
                                          <p:attrName>ppt_x</p:attrName>
                                        </p:attrNameLst>
                                      </p:cBhvr>
                                      <p:tavLst>
                                        <p:tav tm="0">
                                          <p:val>
                                            <p:strVal val="#ppt_x"/>
                                          </p:val>
                                        </p:tav>
                                        <p:tav tm="100000">
                                          <p:val>
                                            <p:strVal val="#ppt_x"/>
                                          </p:val>
                                        </p:tav>
                                      </p:tavLst>
                                    </p:anim>
                                    <p:anim calcmode="lin" valueType="num">
                                      <p:cBhvr additive="base">
                                        <p:cTn id="9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9645" y="201353"/>
            <a:ext cx="8756176" cy="751684"/>
          </a:xfrm>
        </p:spPr>
        <p:txBody>
          <a:bodyPr>
            <a:normAutofit/>
          </a:bodyPr>
          <a:lstStyle/>
          <a:p>
            <a:pPr algn="ctr"/>
            <a:r>
              <a:rPr lang="en-US" sz="3200" b="1" u="sng" dirty="0">
                <a:effectLst>
                  <a:outerShdw blurRad="38100" dist="38100" dir="2700000" algn="tl">
                    <a:srgbClr val="000000">
                      <a:alpha val="43137"/>
                    </a:srgbClr>
                  </a:outerShdw>
                </a:effectLst>
                <a:latin typeface="Arial Rounded MT Bold" panose="020F0704030504030204" pitchFamily="34" charset="0"/>
              </a:rPr>
              <a:t>Picture of the tools used to build the house</a:t>
            </a:r>
          </a:p>
        </p:txBody>
      </p:sp>
      <p:pic>
        <p:nvPicPr>
          <p:cNvPr id="4" name="Content Placeholder 3"/>
          <p:cNvPicPr>
            <a:picLocks noGrp="1" noChangeAspect="1"/>
          </p:cNvPicPr>
          <p:nvPr>
            <p:ph idx="1"/>
          </p:nvPr>
        </p:nvPicPr>
        <p:blipFill>
          <a:blip r:embed="rId2"/>
          <a:stretch>
            <a:fillRect/>
          </a:stretch>
        </p:blipFill>
        <p:spPr>
          <a:xfrm>
            <a:off x="463640" y="1249253"/>
            <a:ext cx="3178422" cy="1944708"/>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a:xfrm>
            <a:off x="10779760" y="6375044"/>
            <a:ext cx="1117600" cy="365125"/>
          </a:xfrm>
        </p:spPr>
        <p:txBody>
          <a:bodyPr/>
          <a:lstStyle/>
          <a:p>
            <a:fld id="{21A00247-85A8-4221-9BDC-872C6C8F3369}" type="slidenum">
              <a:rPr lang="en-US" smtClean="0"/>
              <a:t>8</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1919" y="4134119"/>
            <a:ext cx="3876541" cy="200793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r="8681"/>
          <a:stretch/>
        </p:blipFill>
        <p:spPr>
          <a:xfrm>
            <a:off x="234176" y="3985428"/>
            <a:ext cx="3285222" cy="1947021"/>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606" t="2816" b="19249"/>
          <a:stretch/>
        </p:blipFill>
        <p:spPr>
          <a:xfrm>
            <a:off x="7911921" y="1249253"/>
            <a:ext cx="3782095" cy="194470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5112" y="1665914"/>
            <a:ext cx="3843757" cy="3421241"/>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95346" y="215656"/>
            <a:ext cx="647527" cy="8006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75298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par>
                          <p:cTn id="11" fill="hold">
                            <p:stCondLst>
                              <p:cond delay="2250"/>
                            </p:stCondLst>
                            <p:childTnLst>
                              <p:par>
                                <p:cTn id="12" presetID="26"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par>
                          <p:cTn id="28" fill="hold">
                            <p:stCondLst>
                              <p:cond delay="4250"/>
                            </p:stCondLst>
                            <p:childTnLst>
                              <p:par>
                                <p:cTn id="29" presetID="2" presetClass="entr" presetSubtype="9"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0-#ppt_h/2"/>
                                          </p:val>
                                        </p:tav>
                                        <p:tav tm="100000">
                                          <p:val>
                                            <p:strVal val="#ppt_y"/>
                                          </p:val>
                                        </p:tav>
                                      </p:tavLst>
                                    </p:anim>
                                  </p:childTnLst>
                                </p:cTn>
                              </p:par>
                            </p:childTnLst>
                          </p:cTn>
                        </p:par>
                        <p:par>
                          <p:cTn id="33" fill="hold">
                            <p:stCondLst>
                              <p:cond delay="4750"/>
                            </p:stCondLst>
                            <p:childTnLst>
                              <p:par>
                                <p:cTn id="34" presetID="2" presetClass="entr" presetSubtype="3"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childTnLst>
                          </p:cTn>
                        </p:par>
                        <p:par>
                          <p:cTn id="38" fill="hold">
                            <p:stCondLst>
                              <p:cond delay="5250"/>
                            </p:stCondLst>
                            <p:childTnLst>
                              <p:par>
                                <p:cTn id="39" presetID="2" presetClass="entr" presetSubtype="12"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0-#ppt_w/2"/>
                                          </p:val>
                                        </p:tav>
                                        <p:tav tm="100000">
                                          <p:val>
                                            <p:strVal val="#ppt_x"/>
                                          </p:val>
                                        </p:tav>
                                      </p:tavLst>
                                    </p:anim>
                                    <p:anim calcmode="lin" valueType="num">
                                      <p:cBhvr additive="base">
                                        <p:cTn id="42" dur="500" fill="hold"/>
                                        <p:tgtEl>
                                          <p:spTgt spid="6"/>
                                        </p:tgtEl>
                                        <p:attrNameLst>
                                          <p:attrName>ppt_y</p:attrName>
                                        </p:attrNameLst>
                                      </p:cBhvr>
                                      <p:tavLst>
                                        <p:tav tm="0">
                                          <p:val>
                                            <p:strVal val="1+#ppt_h/2"/>
                                          </p:val>
                                        </p:tav>
                                        <p:tav tm="100000">
                                          <p:val>
                                            <p:strVal val="#ppt_y"/>
                                          </p:val>
                                        </p:tav>
                                      </p:tavLst>
                                    </p:anim>
                                  </p:childTnLst>
                                </p:cTn>
                              </p:par>
                            </p:childTnLst>
                          </p:cTn>
                        </p:par>
                        <p:par>
                          <p:cTn id="43" fill="hold">
                            <p:stCondLst>
                              <p:cond delay="5750"/>
                            </p:stCondLst>
                            <p:childTnLst>
                              <p:par>
                                <p:cTn id="44" presetID="2" presetClass="entr" presetSubtype="6"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1+#ppt_w/2"/>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childTnLst>
                          </p:cTn>
                        </p:par>
                        <p:par>
                          <p:cTn id="48" fill="hold">
                            <p:stCondLst>
                              <p:cond delay="6250"/>
                            </p:stCondLst>
                            <p:childTnLst>
                              <p:par>
                                <p:cTn id="49" presetID="26"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down)">
                                      <p:cBhvr>
                                        <p:cTn id="51" dur="580">
                                          <p:stCondLst>
                                            <p:cond delay="0"/>
                                          </p:stCondLst>
                                        </p:cTn>
                                        <p:tgtEl>
                                          <p:spTgt spid="8"/>
                                        </p:tgtEl>
                                      </p:cBhvr>
                                    </p:animEffect>
                                    <p:anim calcmode="lin" valueType="num">
                                      <p:cBhvr>
                                        <p:cTn id="5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7" dur="26">
                                          <p:stCondLst>
                                            <p:cond delay="650"/>
                                          </p:stCondLst>
                                        </p:cTn>
                                        <p:tgtEl>
                                          <p:spTgt spid="8"/>
                                        </p:tgtEl>
                                      </p:cBhvr>
                                      <p:to x="100000" y="60000"/>
                                    </p:animScale>
                                    <p:animScale>
                                      <p:cBhvr>
                                        <p:cTn id="58" dur="166" decel="50000">
                                          <p:stCondLst>
                                            <p:cond delay="676"/>
                                          </p:stCondLst>
                                        </p:cTn>
                                        <p:tgtEl>
                                          <p:spTgt spid="8"/>
                                        </p:tgtEl>
                                      </p:cBhvr>
                                      <p:to x="100000" y="100000"/>
                                    </p:animScale>
                                    <p:animScale>
                                      <p:cBhvr>
                                        <p:cTn id="59" dur="26">
                                          <p:stCondLst>
                                            <p:cond delay="1312"/>
                                          </p:stCondLst>
                                        </p:cTn>
                                        <p:tgtEl>
                                          <p:spTgt spid="8"/>
                                        </p:tgtEl>
                                      </p:cBhvr>
                                      <p:to x="100000" y="80000"/>
                                    </p:animScale>
                                    <p:animScale>
                                      <p:cBhvr>
                                        <p:cTn id="60" dur="166" decel="50000">
                                          <p:stCondLst>
                                            <p:cond delay="1338"/>
                                          </p:stCondLst>
                                        </p:cTn>
                                        <p:tgtEl>
                                          <p:spTgt spid="8"/>
                                        </p:tgtEl>
                                      </p:cBhvr>
                                      <p:to x="100000" y="100000"/>
                                    </p:animScale>
                                    <p:animScale>
                                      <p:cBhvr>
                                        <p:cTn id="61" dur="26">
                                          <p:stCondLst>
                                            <p:cond delay="1642"/>
                                          </p:stCondLst>
                                        </p:cTn>
                                        <p:tgtEl>
                                          <p:spTgt spid="8"/>
                                        </p:tgtEl>
                                      </p:cBhvr>
                                      <p:to x="100000" y="90000"/>
                                    </p:animScale>
                                    <p:animScale>
                                      <p:cBhvr>
                                        <p:cTn id="62" dur="166" decel="50000">
                                          <p:stCondLst>
                                            <p:cond delay="1668"/>
                                          </p:stCondLst>
                                        </p:cTn>
                                        <p:tgtEl>
                                          <p:spTgt spid="8"/>
                                        </p:tgtEl>
                                      </p:cBhvr>
                                      <p:to x="100000" y="100000"/>
                                    </p:animScale>
                                    <p:animScale>
                                      <p:cBhvr>
                                        <p:cTn id="63" dur="26">
                                          <p:stCondLst>
                                            <p:cond delay="1808"/>
                                          </p:stCondLst>
                                        </p:cTn>
                                        <p:tgtEl>
                                          <p:spTgt spid="8"/>
                                        </p:tgtEl>
                                      </p:cBhvr>
                                      <p:to x="100000" y="95000"/>
                                    </p:animScale>
                                    <p:animScale>
                                      <p:cBhvr>
                                        <p:cTn id="64"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96787" y="146762"/>
            <a:ext cx="8775512" cy="699400"/>
          </a:xfrm>
        </p:spPr>
        <p:txBody>
          <a:bodyPr>
            <a:normAutofit/>
          </a:bodyPr>
          <a:lstStyle/>
          <a:p>
            <a:pPr algn="ctr"/>
            <a:r>
              <a:rPr lang="en-US" sz="3200" b="1" u="sng" dirty="0">
                <a:effectLst>
                  <a:outerShdw blurRad="38100" dist="38100" dir="2700000" algn="tl">
                    <a:srgbClr val="000000">
                      <a:alpha val="43137"/>
                    </a:srgbClr>
                  </a:outerShdw>
                </a:effectLst>
                <a:latin typeface="Arial Rounded MT Bold" panose="020F0704030504030204" pitchFamily="34" charset="0"/>
              </a:rPr>
              <a:t>Picture of the project tools used</a:t>
            </a:r>
          </a:p>
        </p:txBody>
      </p:sp>
      <p:pic>
        <p:nvPicPr>
          <p:cNvPr id="9" name="Content Placeholder 8"/>
          <p:cNvPicPr>
            <a:picLocks noGrp="1" noChangeAspect="1"/>
          </p:cNvPicPr>
          <p:nvPr>
            <p:ph idx="1"/>
          </p:nvPr>
        </p:nvPicPr>
        <p:blipFill rotWithShape="1">
          <a:blip r:embed="rId2"/>
          <a:srcRect r="2378"/>
          <a:stretch/>
        </p:blipFill>
        <p:spPr>
          <a:xfrm>
            <a:off x="1105469" y="1160059"/>
            <a:ext cx="10003809" cy="494049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21A00247-85A8-4221-9BDC-872C6C8F3369}" type="slidenum">
              <a:rPr lang="en-US" smtClean="0"/>
              <a:t>9</a:t>
            </a:fld>
            <a:endParaRPr lang="en-US"/>
          </a:p>
        </p:txBody>
      </p:sp>
    </p:spTree>
    <p:extLst>
      <p:ext uri="{BB962C8B-B14F-4D97-AF65-F5344CB8AC3E}">
        <p14:creationId xmlns:p14="http://schemas.microsoft.com/office/powerpoint/2010/main" val="422546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anim calcmode="lin" valueType="num">
                                      <p:cBhvr>
                                        <p:cTn id="14" dur="2000" fill="hold"/>
                                        <p:tgtEl>
                                          <p:spTgt spid="9"/>
                                        </p:tgtEl>
                                        <p:attrNameLst>
                                          <p:attrName>ppt_w</p:attrName>
                                        </p:attrNameLst>
                                      </p:cBhvr>
                                      <p:tavLst>
                                        <p:tav tm="0" fmla="#ppt_w*sin(2.5*pi*$)">
                                          <p:val>
                                            <p:fltVal val="0"/>
                                          </p:val>
                                        </p:tav>
                                        <p:tav tm="100000">
                                          <p:val>
                                            <p:fltVal val="1"/>
                                          </p:val>
                                        </p:tav>
                                      </p:tavLst>
                                    </p:anim>
                                    <p:anim calcmode="lin" valueType="num">
                                      <p:cBhvr>
                                        <p:cTn id="15"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1174</Words>
  <Application>Microsoft Office PowerPoint</Application>
  <PresentationFormat>Widescreen</PresentationFormat>
  <Paragraphs>135</Paragraphs>
  <Slides>28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Algerian</vt:lpstr>
      <vt:lpstr>Andalus</vt:lpstr>
      <vt:lpstr>Arial</vt:lpstr>
      <vt:lpstr>Arial Black</vt:lpstr>
      <vt:lpstr>Arial Rounded MT Bold</vt:lpstr>
      <vt:lpstr>Calibri</vt:lpstr>
      <vt:lpstr>Calibri Light</vt:lpstr>
      <vt:lpstr>Open Sans</vt:lpstr>
      <vt:lpstr>Times New Roman</vt:lpstr>
      <vt:lpstr>Wingdings</vt:lpstr>
      <vt:lpstr>1_Custom Design</vt:lpstr>
      <vt:lpstr>Custom Design</vt:lpstr>
      <vt:lpstr>Smart home project</vt:lpstr>
      <vt:lpstr>Table of Contents</vt:lpstr>
      <vt:lpstr>INTRODUCTION</vt:lpstr>
      <vt:lpstr>What is a smart home?</vt:lpstr>
      <vt:lpstr>Project implementation steps:</vt:lpstr>
      <vt:lpstr>PowerPoint Presentation</vt:lpstr>
      <vt:lpstr>Used equipments :</vt:lpstr>
      <vt:lpstr>Picture of the tools used to build the house</vt:lpstr>
      <vt:lpstr>Picture of the project tools used</vt:lpstr>
      <vt:lpstr>Arduino- board-uno :</vt:lpstr>
      <vt:lpstr> ESP8266 ESP-12E NodeMcu LUA CP2102: </vt:lpstr>
      <vt:lpstr>Servo motor micro (180):</vt:lpstr>
      <vt:lpstr> Ultrasonic sensor )SR04(:</vt:lpstr>
      <vt:lpstr>Relay 1 port : </vt:lpstr>
      <vt:lpstr>pcs soldering board : </vt:lpstr>
      <vt:lpstr>Two 12 volt solar panels : </vt:lpstr>
      <vt:lpstr>12 volt battery : </vt:lpstr>
      <vt:lpstr>traffic light :</vt:lpstr>
      <vt:lpstr>LM2596S DC-DC Adjustable Step-Down Module (3A) LED Voltmeter Module:</vt:lpstr>
      <vt:lpstr>PWM water proof solar controller:</vt:lpstr>
      <vt:lpstr>LED &amp;PHcr-20cm: </vt:lpstr>
      <vt:lpstr>Some pictures from the project codes</vt:lpstr>
      <vt:lpstr>    Meetings : While working on the project, we held meetings to find out the progress that was reached through the assembly at the university or through the online.    Pictures during the meeting at the university:</vt:lpstr>
      <vt:lpstr>Pictures of equipment delivery to the project</vt:lpstr>
      <vt:lpstr>When charging solar panels from sunlight to be stored in the battery for use in times of home power outages:</vt:lpstr>
      <vt:lpstr>A picture of the house after work</vt:lpstr>
      <vt:lpstr>Project team  creative team </vt:lpstr>
      <vt:lpstr>A photo of the team involved in the project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 store</dc:creator>
  <cp:lastModifiedBy>ABDALLAH KATCH</cp:lastModifiedBy>
  <cp:revision>72</cp:revision>
  <dcterms:created xsi:type="dcterms:W3CDTF">2022-06-23T13:35:53Z</dcterms:created>
  <dcterms:modified xsi:type="dcterms:W3CDTF">2022-06-25T16:42:32Z</dcterms:modified>
</cp:coreProperties>
</file>